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p:regular r:id="rId27"/>
      <p:bold r:id="rId28"/>
      <p:italic r:id="rId29"/>
      <p:boldItalic r:id="rId30"/>
    </p:embeddedFont>
    <p:embeddedFont>
      <p:font typeface="Proxima Nova"/>
      <p:regular r:id="rId31"/>
      <p:bold r:id="rId32"/>
      <p:italic r:id="rId33"/>
      <p:boldItalic r:id="rId34"/>
    </p:embeddedFont>
    <p:embeddedFont>
      <p:font typeface="Satisfy"/>
      <p:regular r:id="rId35"/>
    </p:embeddedFont>
    <p:embeddedFont>
      <p:font typeface="Lemon"/>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552D6A-71C0-4DEC-9B47-8A3F618A7FB0}">
  <a:tblStyle styleId="{0F552D6A-71C0-4DEC-9B47-8A3F618A7F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regular.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ProximaNova-italic.fntdata"/><Relationship Id="rId10" Type="http://schemas.openxmlformats.org/officeDocument/2006/relationships/slide" Target="slides/slide3.xml"/><Relationship Id="rId32" Type="http://schemas.openxmlformats.org/officeDocument/2006/relationships/font" Target="fonts/ProximaNova-bold.fntdata"/><Relationship Id="rId13" Type="http://schemas.openxmlformats.org/officeDocument/2006/relationships/slide" Target="slides/slide6.xml"/><Relationship Id="rId35" Type="http://schemas.openxmlformats.org/officeDocument/2006/relationships/font" Target="fonts/Satisfy-regular.fntdata"/><Relationship Id="rId12" Type="http://schemas.openxmlformats.org/officeDocument/2006/relationships/slide" Target="slides/slide5.xml"/><Relationship Id="rId34" Type="http://schemas.openxmlformats.org/officeDocument/2006/relationships/font" Target="fonts/ProximaNova-boldItalic.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Lemon-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789569e5d_0_3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789569e5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 and columns that are vertical. We’ll take a look at how programming can help us create a data table in a the next video in this lesson.</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789569e5d_0_3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789569e5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Now that the data is structured, we can continue to explore and consider this data. Take a look at the values in the footwear column. How do these differ from the values in the height column? The height column consists of numbers. These would be pretty easy to put in order or use to find the average height, or the tallest or shortest. The values in the footwear column are definitely different. These are more categorical. It’s not as clear how you would consider and use this data.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789569e5d_0_3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789569e5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different types of data that can be collected are quantitative and qualitative values. Quantitative data is numerical, like the values in the height column. Qualitative data is categorical, like the values in the show_type column. Both types of data are very useful.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789569e5d_0_3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789569e5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Questions that require knowing a specific amount of something require quantitative data. A question like “How many hours of sleep do teens get?” would need </a:t>
            </a:r>
            <a:r>
              <a:rPr lang="en" sz="1400">
                <a:solidFill>
                  <a:schemeClr val="dk1"/>
                </a:solidFill>
              </a:rPr>
              <a:t>quantitative data to be able to answer it. When you use quantitative data, you can perform arithmetic computations like finding the average price of a phone or the youngest teacher in the school.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789569e5d_0_3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789569e5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Qualitative data is useful to answer questions that deal with the “why”, the “how” , or the “which one.”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789569e5d_0_3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789569e5d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It’s important to be careful to not automatically think that seeing numbers means that the data is quantitative. A good rule of thumb is to think about whether or not you are able to perform arithmetic computations or not. For example, you can’t find the average zip code or the smallest color.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789569e5d_0_3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789569e5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789569e5d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789569e5d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texture, B: flavor, C: speed, D: hair_color,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789569e5d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789569e5d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How many siblings does each student have?, B: Which students live in Augusta?, C: Who has the most cats?, D: Who lives the closest to school?,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789569e5d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789569e5d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In which month were the most students born?, B: Who scored the highest on the last math test?, C: On a scale of 1-10, how much did you enjoy the movie?,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789569e5d_0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789569e5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Data is, more often than not a living, breathing entity. It is always growing and changing. Because of this, the processes involved in data analytics and data science are ongoing and follow a cycle of steps and procedures. The Data Science Life Cycle is a sequence of steps for processing and using data.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789569e5d_0_2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789569e5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first step of the data cycle is to ask questions. These questions are the statistical questions that we learned earlier.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789569e5d_0_2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789569e5d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next step would be to consider data. We can gather and collect data by using surveys and recording it ourselves, or by finding an already existing dataset.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789569e5d_0_2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789569e5d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Once we gather the data, the next step would be to analyze it. During this step, we could perform a statistical analysis or create data displays such as a graph or chart so that we can identify patterns or relationships.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789569e5d_0_3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789569e5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Lastly, we use everything that we’ve learned and that the data has revealed to us to answer the question, if possible, and summarize the results.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Usually, the results lead to more questions and the data cycle begins again.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789569e5d_0_3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789569e5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let’s start considering some data. Take a look at this group of people waiting in two lines. What kind of data could be collected regarding this group? Pause the video and think of a few different categories in which data could be collected for this group of people. Some of the categories that you may have come up with could be the color of their shirts or pants, or their hair color, whether or not they are wearing shoes or sandals, are they holding a bag or not? If you were able to talk to this group of people, you could find out their age or measure their height.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Categories used in data science should be described with a short but descriptive variable name. Something like age, height, shirt_color, and so forth. You might have noticed that these variable names are all lowercase and include an underscore if there is more than one word. This will help later on when we use programming to structure the data.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789569e5d_0_3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789569e5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can structure data by placing the information into a data table. The data table is the entire table of data.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789569e5d_0_3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789569e5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Data tables consist of rows, which are horizontal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
  <p:cSld name="TITLE">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4"/>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14"/>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69" name="Google Shape;69;p14"/>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2">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5"/>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5"/>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73" name="Google Shape;73;p15"/>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5"/>
          <p:cNvSpPr txBox="1"/>
          <p:nvPr>
            <p:ph idx="1" type="subTitle"/>
          </p:nvPr>
        </p:nvSpPr>
        <p:spPr>
          <a:xfrm>
            <a:off x="335050" y="3024525"/>
            <a:ext cx="4781400" cy="7062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4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p:cSld name="CUSTOM">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6"/>
          <p:cNvSpPr/>
          <p:nvPr/>
        </p:nvSpPr>
        <p:spPr>
          <a:xfrm>
            <a:off x="0" y="-45525"/>
            <a:ext cx="45858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307900" y="869325"/>
            <a:ext cx="4138500" cy="1620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1" type="body"/>
          </p:nvPr>
        </p:nvSpPr>
        <p:spPr>
          <a:xfrm>
            <a:off x="5170675" y="842150"/>
            <a:ext cx="3504600" cy="27618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sz="2400"/>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rtl="0" algn="ctr">
              <a:spcBef>
                <a:spcPts val="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APTION_ONLY">
    <p:spTree>
      <p:nvGrpSpPr>
        <p:cNvPr id="79" name="Shape 79"/>
        <p:cNvGrpSpPr/>
        <p:nvPr/>
      </p:nvGrpSpPr>
      <p:grpSpPr>
        <a:xfrm>
          <a:off x="0" y="0"/>
          <a:ext cx="0" cy="0"/>
          <a:chOff x="0" y="0"/>
          <a:chExt cx="0" cy="0"/>
        </a:xfrm>
      </p:grpSpPr>
      <p:sp>
        <p:nvSpPr>
          <p:cNvPr id="80" name="Google Shape;80;p17"/>
          <p:cNvSpPr txBox="1"/>
          <p:nvPr/>
        </p:nvSpPr>
        <p:spPr>
          <a:xfrm>
            <a:off x="228600" y="341375"/>
            <a:ext cx="6349800" cy="11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latin typeface="Proxima Nova"/>
                <a:ea typeface="Proxima Nova"/>
                <a:cs typeface="Proxima Nova"/>
                <a:sym typeface="Proxima Nova"/>
              </a:rPr>
              <a:t>Do you think we do this?z</a:t>
            </a:r>
            <a:endParaRPr sz="4500">
              <a:solidFill>
                <a:srgbClr val="FFFFFF"/>
              </a:solidFill>
              <a:latin typeface="Proxima Nova"/>
              <a:ea typeface="Proxima Nova"/>
              <a:cs typeface="Proxima Nova"/>
              <a:sym typeface="Proxima Nova"/>
            </a:endParaRPr>
          </a:p>
        </p:txBody>
      </p:sp>
      <p:pic>
        <p:nvPicPr>
          <p:cNvPr descr="slide2.png" id="81" name="Google Shape;81;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82" name="Google Shape;82;p17"/>
          <p:cNvSpPr/>
          <p:nvPr/>
        </p:nvSpPr>
        <p:spPr>
          <a:xfrm>
            <a:off x="0" y="0"/>
            <a:ext cx="9144000" cy="16386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498050" y="307875"/>
            <a:ext cx="8229600" cy="1064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7"/>
          <p:cNvSpPr txBox="1"/>
          <p:nvPr>
            <p:ph idx="1" type="body"/>
          </p:nvPr>
        </p:nvSpPr>
        <p:spPr>
          <a:xfrm>
            <a:off x="584850" y="1883525"/>
            <a:ext cx="7869300" cy="2522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Courier New"/>
              <a:buChar char="●"/>
              <a:defRPr b="1">
                <a:latin typeface="Courier New"/>
                <a:ea typeface="Courier New"/>
                <a:cs typeface="Courier New"/>
                <a:sym typeface="Courier New"/>
              </a:defRPr>
            </a:lvl1pPr>
            <a:lvl2pPr indent="-381000" lvl="1" marL="914400" rtl="0">
              <a:spcBef>
                <a:spcPts val="0"/>
              </a:spcBef>
              <a:spcAft>
                <a:spcPts val="0"/>
              </a:spcAft>
              <a:buSzPts val="2400"/>
              <a:buFont typeface="Courier New"/>
              <a:buChar char="○"/>
              <a:defRPr b="1">
                <a:latin typeface="Courier New"/>
                <a:ea typeface="Courier New"/>
                <a:cs typeface="Courier New"/>
                <a:sym typeface="Courier New"/>
              </a:defRPr>
            </a:lvl2pPr>
            <a:lvl3pPr indent="-381000" lvl="2" marL="1371600" rtl="0">
              <a:spcBef>
                <a:spcPts val="0"/>
              </a:spcBef>
              <a:spcAft>
                <a:spcPts val="0"/>
              </a:spcAft>
              <a:buSzPts val="2400"/>
              <a:buFont typeface="Courier New"/>
              <a:buChar char="■"/>
              <a:defRPr b="1">
                <a:latin typeface="Courier New"/>
                <a:ea typeface="Courier New"/>
                <a:cs typeface="Courier New"/>
                <a:sym typeface="Courier New"/>
              </a:defRPr>
            </a:lvl3pPr>
            <a:lvl4pPr indent="-342900" lvl="3" marL="1828800" rtl="0">
              <a:spcBef>
                <a:spcPts val="0"/>
              </a:spcBef>
              <a:spcAft>
                <a:spcPts val="0"/>
              </a:spcAft>
              <a:buSzPts val="1800"/>
              <a:buFont typeface="Courier New"/>
              <a:buChar char="●"/>
              <a:defRPr b="1">
                <a:latin typeface="Courier New"/>
                <a:ea typeface="Courier New"/>
                <a:cs typeface="Courier New"/>
                <a:sym typeface="Courier New"/>
              </a:defRPr>
            </a:lvl4pPr>
            <a:lvl5pPr indent="-342900" lvl="4" marL="2286000" rtl="0">
              <a:spcBef>
                <a:spcPts val="0"/>
              </a:spcBef>
              <a:spcAft>
                <a:spcPts val="0"/>
              </a:spcAft>
              <a:buSzPts val="1800"/>
              <a:buFont typeface="Courier New"/>
              <a:buChar char="○"/>
              <a:defRPr b="1">
                <a:latin typeface="Courier New"/>
                <a:ea typeface="Courier New"/>
                <a:cs typeface="Courier New"/>
                <a:sym typeface="Courier New"/>
              </a:defRPr>
            </a:lvl5pPr>
            <a:lvl6pPr indent="-342900" lvl="5" marL="2743200" rtl="0">
              <a:spcBef>
                <a:spcPts val="0"/>
              </a:spcBef>
              <a:spcAft>
                <a:spcPts val="0"/>
              </a:spcAft>
              <a:buSzPts val="1800"/>
              <a:buFont typeface="Courier New"/>
              <a:buChar char="■"/>
              <a:defRPr b="1">
                <a:latin typeface="Courier New"/>
                <a:ea typeface="Courier New"/>
                <a:cs typeface="Courier New"/>
                <a:sym typeface="Courier New"/>
              </a:defRPr>
            </a:lvl6pPr>
            <a:lvl7pPr indent="-342900" lvl="6" marL="3200400" rtl="0">
              <a:spcBef>
                <a:spcPts val="0"/>
              </a:spcBef>
              <a:spcAft>
                <a:spcPts val="0"/>
              </a:spcAft>
              <a:buSzPts val="1800"/>
              <a:buFont typeface="Courier New"/>
              <a:buChar char="●"/>
              <a:defRPr b="1">
                <a:latin typeface="Courier New"/>
                <a:ea typeface="Courier New"/>
                <a:cs typeface="Courier New"/>
                <a:sym typeface="Courier New"/>
              </a:defRPr>
            </a:lvl7pPr>
            <a:lvl8pPr indent="-342900" lvl="7" marL="3657600" rtl="0">
              <a:spcBef>
                <a:spcPts val="0"/>
              </a:spcBef>
              <a:spcAft>
                <a:spcPts val="0"/>
              </a:spcAft>
              <a:buSzPts val="1800"/>
              <a:buFont typeface="Courier New"/>
              <a:buChar char="○"/>
              <a:defRPr b="1">
                <a:latin typeface="Courier New"/>
                <a:ea typeface="Courier New"/>
                <a:cs typeface="Courier New"/>
                <a:sym typeface="Courier New"/>
              </a:defRPr>
            </a:lvl8pPr>
            <a:lvl9pPr indent="-342900" lvl="8" marL="4114800" rtl="0">
              <a:spcBef>
                <a:spcPts val="0"/>
              </a:spcBef>
              <a:spcAft>
                <a:spcPts val="0"/>
              </a:spcAft>
              <a:buSzPts val="1800"/>
              <a:buFont typeface="Courier New"/>
              <a:buChar char="■"/>
              <a:defRPr b="1">
                <a:latin typeface="Courier New"/>
                <a:ea typeface="Courier New"/>
                <a:cs typeface="Courier New"/>
                <a:sym typeface="Courier New"/>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type="blank">
  <p:cSld name="BLANK">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8"/>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87" name="Google Shape;87;p18"/>
          <p:cNvSpPr txBox="1"/>
          <p:nvPr>
            <p:ph type="title"/>
          </p:nvPr>
        </p:nvSpPr>
        <p:spPr>
          <a:xfrm>
            <a:off x="1338025" y="2381575"/>
            <a:ext cx="6619500" cy="80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3000">
                <a:solidFill>
                  <a:srgbClr val="27A9E1"/>
                </a:solidFill>
                <a:latin typeface="Lemon"/>
                <a:ea typeface="Lemon"/>
                <a:cs typeface="Lemon"/>
                <a:sym typeface="Lemon"/>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8" name="Google Shape;88;p18"/>
          <p:cNvSpPr txBox="1"/>
          <p:nvPr>
            <p:ph idx="1" type="subTitle"/>
          </p:nvPr>
        </p:nvSpPr>
        <p:spPr>
          <a:xfrm>
            <a:off x="641100" y="40296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for loop (example)">
  <p:cSld name="BLANK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1" name="Google Shape;91;p19"/>
          <p:cNvSpPr txBox="1"/>
          <p:nvPr/>
        </p:nvSpPr>
        <p:spPr>
          <a:xfrm>
            <a:off x="1994550" y="2109650"/>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7A9E1"/>
                </a:solidFill>
                <a:latin typeface="Lemon"/>
                <a:ea typeface="Lemon"/>
                <a:cs typeface="Lemon"/>
                <a:sym typeface="Lemon"/>
              </a:rPr>
              <a:t>THE FOR LOOP</a:t>
            </a:r>
            <a:endParaRPr sz="3000">
              <a:solidFill>
                <a:srgbClr val="27A9E1"/>
              </a:solidFill>
              <a:latin typeface="Lemon"/>
              <a:ea typeface="Lemon"/>
              <a:cs typeface="Lemon"/>
              <a:sym typeface="Lemon"/>
            </a:endParaRPr>
          </a:p>
        </p:txBody>
      </p:sp>
      <p:sp>
        <p:nvSpPr>
          <p:cNvPr id="92" name="Google Shape;92;p19"/>
          <p:cNvSpPr txBox="1"/>
          <p:nvPr/>
        </p:nvSpPr>
        <p:spPr>
          <a:xfrm>
            <a:off x="592575" y="40362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0"/>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5" name="Google Shape;95;p20"/>
          <p:cNvSpPr txBox="1"/>
          <p:nvPr>
            <p:ph type="title"/>
          </p:nvPr>
        </p:nvSpPr>
        <p:spPr>
          <a:xfrm>
            <a:off x="2263875" y="1838250"/>
            <a:ext cx="4699800" cy="198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solidFill>
                  <a:srgbClr val="27A9E1"/>
                </a:solidFill>
                <a:latin typeface="Lemon"/>
                <a:ea typeface="Lemon"/>
                <a:cs typeface="Lemon"/>
                <a:sym typeface="Lemon"/>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20"/>
          <p:cNvSpPr txBox="1"/>
          <p:nvPr>
            <p:ph idx="1" type="subTitle"/>
          </p:nvPr>
        </p:nvSpPr>
        <p:spPr>
          <a:xfrm>
            <a:off x="661050" y="41745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example">
  <p:cSld name="CUSTOM_2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1"/>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9" name="Google Shape;99;p21"/>
          <p:cNvSpPr txBox="1"/>
          <p:nvPr/>
        </p:nvSpPr>
        <p:spPr>
          <a:xfrm>
            <a:off x="1994550" y="1967388"/>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27A9E1"/>
                </a:solidFill>
                <a:latin typeface="Lemon"/>
                <a:ea typeface="Lemon"/>
                <a:cs typeface="Lemon"/>
                <a:sym typeface="Lemon"/>
              </a:rPr>
              <a:t>THE </a:t>
            </a:r>
            <a:endParaRPr sz="4000">
              <a:solidFill>
                <a:srgbClr val="27A9E1"/>
              </a:solidFill>
              <a:latin typeface="Lemon"/>
              <a:ea typeface="Lemon"/>
              <a:cs typeface="Lemon"/>
              <a:sym typeface="Lemon"/>
            </a:endParaRPr>
          </a:p>
          <a:p>
            <a:pPr indent="0" lvl="0" marL="0" rtl="0" algn="ctr">
              <a:spcBef>
                <a:spcPts val="0"/>
              </a:spcBef>
              <a:spcAft>
                <a:spcPts val="0"/>
              </a:spcAft>
              <a:buNone/>
            </a:pPr>
            <a:r>
              <a:rPr lang="en" sz="4000">
                <a:solidFill>
                  <a:srgbClr val="27A9E1"/>
                </a:solidFill>
                <a:latin typeface="Lemon"/>
                <a:ea typeface="Lemon"/>
                <a:cs typeface="Lemon"/>
                <a:sym typeface="Lemon"/>
              </a:rPr>
              <a:t>FOR LOOP</a:t>
            </a:r>
            <a:endParaRPr sz="4000">
              <a:solidFill>
                <a:srgbClr val="27A9E1"/>
              </a:solidFill>
              <a:latin typeface="Lemon"/>
              <a:ea typeface="Lemon"/>
              <a:cs typeface="Lemon"/>
              <a:sym typeface="Lemon"/>
            </a:endParaRPr>
          </a:p>
        </p:txBody>
      </p:sp>
      <p:sp>
        <p:nvSpPr>
          <p:cNvPr id="100" name="Google Shape;100;p21"/>
          <p:cNvSpPr txBox="1"/>
          <p:nvPr/>
        </p:nvSpPr>
        <p:spPr>
          <a:xfrm>
            <a:off x="592575" y="42648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ing code ">
  <p:cSld name="CUSTOM_5">
    <p:spTree>
      <p:nvGrpSpPr>
        <p:cNvPr id="101" name="Shape 101"/>
        <p:cNvGrpSpPr/>
        <p:nvPr/>
      </p:nvGrpSpPr>
      <p:grpSpPr>
        <a:xfrm>
          <a:off x="0" y="0"/>
          <a:ext cx="0" cy="0"/>
          <a:chOff x="0" y="0"/>
          <a:chExt cx="0" cy="0"/>
        </a:xfrm>
      </p:grpSpPr>
      <p:sp>
        <p:nvSpPr>
          <p:cNvPr id="102" name="Google Shape;102;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03" name="Google Shape;103;p22"/>
          <p:cNvPicPr preferRelativeResize="0"/>
          <p:nvPr/>
        </p:nvPicPr>
        <p:blipFill>
          <a:blip r:embed="rId2">
            <a:alphaModFix/>
          </a:blip>
          <a:stretch>
            <a:fillRect/>
          </a:stretch>
        </p:blipFill>
        <p:spPr>
          <a:xfrm>
            <a:off x="0" y="0"/>
            <a:ext cx="9144000" cy="3834876"/>
          </a:xfrm>
          <a:prstGeom prst="rect">
            <a:avLst/>
          </a:prstGeom>
          <a:noFill/>
          <a:ln>
            <a:noFill/>
          </a:ln>
        </p:spPr>
      </p:pic>
      <p:sp>
        <p:nvSpPr>
          <p:cNvPr id="104" name="Google Shape;104;p22"/>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2"/>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For Loops </a:t>
            </a:r>
            <a:endParaRPr b="1" sz="4500">
              <a:solidFill>
                <a:srgbClr val="FFFFFF"/>
              </a:solidFill>
              <a:latin typeface="Proxima Nova"/>
              <a:ea typeface="Proxima Nova"/>
              <a:cs typeface="Proxima Nova"/>
              <a:sym typeface="Proxima Nova"/>
            </a:endParaRPr>
          </a:p>
        </p:txBody>
      </p:sp>
      <p:sp>
        <p:nvSpPr>
          <p:cNvPr id="106" name="Google Shape;106;p22"/>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2">
  <p:cSld name="CUSTOM_5_1">
    <p:spTree>
      <p:nvGrpSpPr>
        <p:cNvPr id="107" name="Shape 107"/>
        <p:cNvGrpSpPr/>
        <p:nvPr/>
      </p:nvGrpSpPr>
      <p:grpSpPr>
        <a:xfrm>
          <a:off x="0" y="0"/>
          <a:ext cx="0" cy="0"/>
          <a:chOff x="0" y="0"/>
          <a:chExt cx="0" cy="0"/>
        </a:xfrm>
      </p:grpSpPr>
      <p:sp>
        <p:nvSpPr>
          <p:cNvPr id="108" name="Google Shape;108;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09" name="Google Shape;109;p23"/>
          <p:cNvPicPr preferRelativeResize="0"/>
          <p:nvPr/>
        </p:nvPicPr>
        <p:blipFill>
          <a:blip r:embed="rId2">
            <a:alphaModFix/>
          </a:blip>
          <a:stretch>
            <a:fillRect/>
          </a:stretch>
        </p:blipFill>
        <p:spPr>
          <a:xfrm>
            <a:off x="0" y="0"/>
            <a:ext cx="9144000" cy="3834876"/>
          </a:xfrm>
          <a:prstGeom prst="rect">
            <a:avLst/>
          </a:prstGeom>
          <a:noFill/>
          <a:ln>
            <a:noFill/>
          </a:ln>
        </p:spPr>
      </p:pic>
      <p:sp>
        <p:nvSpPr>
          <p:cNvPr id="110" name="Google Shape;110;p23"/>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
        <p:nvSpPr>
          <p:cNvPr id="111" name="Google Shape;111;p23"/>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copy">
  <p:cSld name="CUSTOM_5_1_1">
    <p:spTree>
      <p:nvGrpSpPr>
        <p:cNvPr id="112" name="Shape 112"/>
        <p:cNvGrpSpPr/>
        <p:nvPr/>
      </p:nvGrpSpPr>
      <p:grpSpPr>
        <a:xfrm>
          <a:off x="0" y="0"/>
          <a:ext cx="0" cy="0"/>
          <a:chOff x="0" y="0"/>
          <a:chExt cx="0" cy="0"/>
        </a:xfrm>
      </p:grpSpPr>
      <p:sp>
        <p:nvSpPr>
          <p:cNvPr id="113" name="Google Shape;113;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14" name="Google Shape;114;p24"/>
          <p:cNvPicPr preferRelativeResize="0"/>
          <p:nvPr/>
        </p:nvPicPr>
        <p:blipFill>
          <a:blip r:embed="rId2">
            <a:alphaModFix/>
          </a:blip>
          <a:stretch>
            <a:fillRect/>
          </a:stretch>
        </p:blipFill>
        <p:spPr>
          <a:xfrm>
            <a:off x="0" y="0"/>
            <a:ext cx="9144000" cy="1105625"/>
          </a:xfrm>
          <a:prstGeom prst="rect">
            <a:avLst/>
          </a:prstGeom>
          <a:noFill/>
          <a:ln>
            <a:noFill/>
          </a:ln>
        </p:spPr>
      </p:pic>
      <p:sp>
        <p:nvSpPr>
          <p:cNvPr id="115" name="Google Shape;115;p24"/>
          <p:cNvSpPr/>
          <p:nvPr/>
        </p:nvSpPr>
        <p:spPr>
          <a:xfrm>
            <a:off x="0" y="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lide2.png" id="116" name="Google Shape;116;p24"/>
          <p:cNvPicPr preferRelativeResize="0"/>
          <p:nvPr/>
        </p:nvPicPr>
        <p:blipFill>
          <a:blip r:embed="rId2">
            <a:alphaModFix/>
          </a:blip>
          <a:stretch>
            <a:fillRect/>
          </a:stretch>
        </p:blipFill>
        <p:spPr>
          <a:xfrm>
            <a:off x="0" y="4836000"/>
            <a:ext cx="9144000" cy="1105625"/>
          </a:xfrm>
          <a:prstGeom prst="rect">
            <a:avLst/>
          </a:prstGeom>
          <a:noFill/>
          <a:ln>
            <a:noFill/>
          </a:ln>
        </p:spPr>
      </p:pic>
      <p:sp>
        <p:nvSpPr>
          <p:cNvPr id="117" name="Google Shape;117;p24"/>
          <p:cNvSpPr/>
          <p:nvPr/>
        </p:nvSpPr>
        <p:spPr>
          <a:xfrm>
            <a:off x="0" y="483600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6">
    <p:spTree>
      <p:nvGrpSpPr>
        <p:cNvPr id="118" name="Shape 118"/>
        <p:cNvGrpSpPr/>
        <p:nvPr/>
      </p:nvGrpSpPr>
      <p:grpSpPr>
        <a:xfrm>
          <a:off x="0" y="0"/>
          <a:ext cx="0" cy="0"/>
          <a:chOff x="0" y="0"/>
          <a:chExt cx="0" cy="0"/>
        </a:xfrm>
      </p:grpSpPr>
      <p:sp>
        <p:nvSpPr>
          <p:cNvPr id="119" name="Google Shape;119;p25"/>
          <p:cNvSpPr txBox="1"/>
          <p:nvPr/>
        </p:nvSpPr>
        <p:spPr>
          <a:xfrm>
            <a:off x="381000" y="1129457"/>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function buildPyramid()</a:t>
            </a: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  /* code goes here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endParaRPr>
          </a:p>
        </p:txBody>
      </p:sp>
      <p:sp>
        <p:nvSpPr>
          <p:cNvPr id="120" name="Google Shape;120;p25"/>
          <p:cNvSpPr/>
          <p:nvPr/>
        </p:nvSpPr>
        <p:spPr>
          <a:xfrm>
            <a:off x="3909088" y="2855825"/>
            <a:ext cx="4037100" cy="1772100"/>
          </a:xfrm>
          <a:prstGeom prst="wedgeRoundRectCallout">
            <a:avLst>
              <a:gd fmla="val -21355" name="adj1"/>
              <a:gd fmla="val -68750" name="adj2"/>
              <a:gd fmla="val 0" name="adj3"/>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33333"/>
              </a:solidFill>
            </a:endParaRPr>
          </a:p>
        </p:txBody>
      </p:sp>
      <p:pic>
        <p:nvPicPr>
          <p:cNvPr descr="slide2.png" id="121" name="Google Shape;121;p25"/>
          <p:cNvPicPr preferRelativeResize="0"/>
          <p:nvPr/>
        </p:nvPicPr>
        <p:blipFill>
          <a:blip r:embed="rId2">
            <a:alphaModFix/>
          </a:blip>
          <a:stretch>
            <a:fillRect/>
          </a:stretch>
        </p:blipFill>
        <p:spPr>
          <a:xfrm>
            <a:off x="0" y="0"/>
            <a:ext cx="9144000" cy="3834876"/>
          </a:xfrm>
          <a:prstGeom prst="rect">
            <a:avLst/>
          </a:prstGeom>
          <a:noFill/>
          <a:ln>
            <a:noFill/>
          </a:ln>
        </p:spPr>
      </p:pic>
      <p:sp>
        <p:nvSpPr>
          <p:cNvPr id="122" name="Google Shape;122;p25"/>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txBox="1"/>
          <p:nvPr/>
        </p:nvSpPr>
        <p:spPr>
          <a:xfrm>
            <a:off x="252200" y="205975"/>
            <a:ext cx="59307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Naming is crucial</a:t>
            </a:r>
            <a:endParaRPr sz="3800">
              <a:solidFill>
                <a:srgbClr val="FFFFFF"/>
              </a:solidFill>
              <a:latin typeface="Proxima Nova"/>
              <a:ea typeface="Proxima Nova"/>
              <a:cs typeface="Proxima Nova"/>
              <a:sym typeface="Proxima Nova"/>
            </a:endParaRPr>
          </a:p>
        </p:txBody>
      </p:sp>
      <p:sp>
        <p:nvSpPr>
          <p:cNvPr id="124" name="Google Shape;124;p25"/>
          <p:cNvSpPr/>
          <p:nvPr/>
        </p:nvSpPr>
        <p:spPr>
          <a:xfrm>
            <a:off x="3914525" y="2779625"/>
            <a:ext cx="4037100" cy="1772100"/>
          </a:xfrm>
          <a:prstGeom prst="wedgeRoundRectCallout">
            <a:avLst>
              <a:gd fmla="val -21355" name="adj1"/>
              <a:gd fmla="val -68750" name="adj2"/>
              <a:gd fmla="val 0" name="adj3"/>
            </a:avLst>
          </a:prstGeom>
          <a:solidFill>
            <a:srgbClr val="27A9E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txBox="1"/>
          <p:nvPr/>
        </p:nvSpPr>
        <p:spPr>
          <a:xfrm>
            <a:off x="4338600" y="3198625"/>
            <a:ext cx="3573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From this name, it’s clear what the function does </a:t>
            </a:r>
            <a:endParaRPr sz="24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definition">
  <p:cSld name="CUSTOM_3">
    <p:bg>
      <p:bgPr>
        <a:blipFill>
          <a:blip r:embed="rId2">
            <a:alphaModFix/>
          </a:blip>
          <a:stretch>
            <a:fillRect/>
          </a:stretch>
        </a:blipFill>
      </p:bgPr>
    </p:bg>
    <p:spTree>
      <p:nvGrpSpPr>
        <p:cNvPr id="126" name="Shape 126"/>
        <p:cNvGrpSpPr/>
        <p:nvPr/>
      </p:nvGrpSpPr>
      <p:grpSpPr>
        <a:xfrm>
          <a:off x="0" y="0"/>
          <a:ext cx="0" cy="0"/>
          <a:chOff x="0" y="0"/>
          <a:chExt cx="0" cy="0"/>
        </a:xfrm>
      </p:grpSpPr>
      <p:pic>
        <p:nvPicPr>
          <p:cNvPr descr="slide2.png" id="127" name="Google Shape;127;p26"/>
          <p:cNvPicPr preferRelativeResize="0"/>
          <p:nvPr/>
        </p:nvPicPr>
        <p:blipFill>
          <a:blip r:embed="rId3">
            <a:alphaModFix/>
          </a:blip>
          <a:stretch>
            <a:fillRect/>
          </a:stretch>
        </p:blipFill>
        <p:spPr>
          <a:xfrm>
            <a:off x="0" y="0"/>
            <a:ext cx="9144000" cy="3834876"/>
          </a:xfrm>
          <a:prstGeom prst="rect">
            <a:avLst/>
          </a:prstGeom>
          <a:noFill/>
          <a:ln>
            <a:noFill/>
          </a:ln>
        </p:spPr>
      </p:pic>
      <p:sp>
        <p:nvSpPr>
          <p:cNvPr id="128" name="Google Shape;128;p26"/>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txBox="1"/>
          <p:nvPr>
            <p:ph type="title"/>
          </p:nvPr>
        </p:nvSpPr>
        <p:spPr>
          <a:xfrm>
            <a:off x="443725" y="244500"/>
            <a:ext cx="6384000" cy="760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26"/>
          <p:cNvSpPr txBox="1"/>
          <p:nvPr>
            <p:ph idx="1" type="subTitle"/>
          </p:nvPr>
        </p:nvSpPr>
        <p:spPr>
          <a:xfrm>
            <a:off x="1466975" y="2327250"/>
            <a:ext cx="3667500" cy="8874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131" name="Google Shape;131;p26"/>
          <p:cNvSpPr txBox="1"/>
          <p:nvPr>
            <p:ph idx="2" type="body"/>
          </p:nvPr>
        </p:nvSpPr>
        <p:spPr>
          <a:xfrm>
            <a:off x="5994725" y="1648100"/>
            <a:ext cx="2879700" cy="2327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definition 1 (example)">
  <p:cSld name="CUSTOM_3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descr="slide2.png" id="133" name="Google Shape;133;p27"/>
          <p:cNvPicPr preferRelativeResize="0"/>
          <p:nvPr/>
        </p:nvPicPr>
        <p:blipFill>
          <a:blip r:embed="rId3">
            <a:alphaModFix/>
          </a:blip>
          <a:stretch>
            <a:fillRect/>
          </a:stretch>
        </p:blipFill>
        <p:spPr>
          <a:xfrm>
            <a:off x="0" y="0"/>
            <a:ext cx="9144000" cy="3834876"/>
          </a:xfrm>
          <a:prstGeom prst="rect">
            <a:avLst/>
          </a:prstGeom>
          <a:noFill/>
          <a:ln>
            <a:noFill/>
          </a:ln>
        </p:spPr>
      </p:pic>
      <p:sp>
        <p:nvSpPr>
          <p:cNvPr id="134" name="Google Shape;134;p27"/>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7"/>
          <p:cNvSpPr txBox="1"/>
          <p:nvPr/>
        </p:nvSpPr>
        <p:spPr>
          <a:xfrm>
            <a:off x="396250" y="214025"/>
            <a:ext cx="543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Calling a function</a:t>
            </a:r>
            <a:endParaRPr sz="3800">
              <a:solidFill>
                <a:srgbClr val="FFFFFF"/>
              </a:solidFill>
              <a:latin typeface="Proxima Nova"/>
              <a:ea typeface="Proxima Nova"/>
              <a:cs typeface="Proxima Nova"/>
              <a:sym typeface="Proxima Nova"/>
            </a:endParaRPr>
          </a:p>
        </p:txBody>
      </p:sp>
      <p:sp>
        <p:nvSpPr>
          <p:cNvPr id="136" name="Google Shape;136;p27"/>
          <p:cNvSpPr txBox="1"/>
          <p:nvPr/>
        </p:nvSpPr>
        <p:spPr>
          <a:xfrm>
            <a:off x="1407600" y="2225900"/>
            <a:ext cx="3687000" cy="10128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
        <p:nvSpPr>
          <p:cNvPr id="137" name="Google Shape;137;p27"/>
          <p:cNvSpPr txBox="1"/>
          <p:nvPr/>
        </p:nvSpPr>
        <p:spPr>
          <a:xfrm>
            <a:off x="5928675" y="2275875"/>
            <a:ext cx="27537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33333"/>
                </a:solidFill>
                <a:latin typeface="Proxima Nova"/>
                <a:ea typeface="Proxima Nova"/>
                <a:cs typeface="Proxima Nova"/>
                <a:sym typeface="Proxima Nova"/>
              </a:rPr>
              <a:t>Calling a function:</a:t>
            </a:r>
            <a:r>
              <a:rPr lang="en" sz="2400">
                <a:solidFill>
                  <a:srgbClr val="333333"/>
                </a:solidFill>
                <a:latin typeface="Proxima Nova"/>
                <a:ea typeface="Proxima Nova"/>
                <a:cs typeface="Proxima Nova"/>
                <a:sym typeface="Proxima Nova"/>
              </a:rPr>
              <a:t> causing the action to actually happen</a:t>
            </a:r>
            <a:endParaRPr sz="24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code">
  <p:cSld name="CUSTOM_4">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descr="slide2.png" id="139" name="Google Shape;139;p28"/>
          <p:cNvPicPr preferRelativeResize="0"/>
          <p:nvPr/>
        </p:nvPicPr>
        <p:blipFill>
          <a:blip r:embed="rId3">
            <a:alphaModFix/>
          </a:blip>
          <a:stretch>
            <a:fillRect/>
          </a:stretch>
        </p:blipFill>
        <p:spPr>
          <a:xfrm>
            <a:off x="0" y="0"/>
            <a:ext cx="9144000" cy="3834876"/>
          </a:xfrm>
          <a:prstGeom prst="rect">
            <a:avLst/>
          </a:prstGeom>
          <a:noFill/>
          <a:ln>
            <a:noFill/>
          </a:ln>
        </p:spPr>
      </p:pic>
      <p:sp>
        <p:nvSpPr>
          <p:cNvPr id="140" name="Google Shape;140;p28"/>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8"/>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Functions</a:t>
            </a:r>
            <a:endParaRPr b="1" sz="4500">
              <a:solidFill>
                <a:srgbClr val="FFFFFF"/>
              </a:solidFill>
              <a:latin typeface="Proxima Nova"/>
              <a:ea typeface="Proxima Nova"/>
              <a:cs typeface="Proxima Nova"/>
              <a:sym typeface="Proxima Nova"/>
            </a:endParaRPr>
          </a:p>
        </p:txBody>
      </p:sp>
      <p:sp>
        <p:nvSpPr>
          <p:cNvPr id="142" name="Google Shape;142;p28"/>
          <p:cNvSpPr txBox="1"/>
          <p:nvPr/>
        </p:nvSpPr>
        <p:spPr>
          <a:xfrm>
            <a:off x="2301750" y="1411050"/>
            <a:ext cx="4540500" cy="3000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USTOM_4_1">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descr="slide2.png" id="144" name="Google Shape;144;p29"/>
          <p:cNvPicPr preferRelativeResize="0"/>
          <p:nvPr/>
        </p:nvPicPr>
        <p:blipFill>
          <a:blip r:embed="rId3">
            <a:alphaModFix/>
          </a:blip>
          <a:stretch>
            <a:fillRect/>
          </a:stretch>
        </p:blipFill>
        <p:spPr>
          <a:xfrm>
            <a:off x="0" y="0"/>
            <a:ext cx="9144000" cy="3834876"/>
          </a:xfrm>
          <a:prstGeom prst="rect">
            <a:avLst/>
          </a:prstGeom>
          <a:noFill/>
          <a:ln>
            <a:noFill/>
          </a:ln>
        </p:spPr>
      </p:pic>
      <p:sp>
        <p:nvSpPr>
          <p:cNvPr id="145" name="Google Shape;145;p29"/>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txBox="1"/>
          <p:nvPr>
            <p:ph type="title"/>
          </p:nvPr>
        </p:nvSpPr>
        <p:spPr>
          <a:xfrm>
            <a:off x="371275" y="362225"/>
            <a:ext cx="7099500" cy="724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9"/>
          <p:cNvSpPr txBox="1"/>
          <p:nvPr>
            <p:ph idx="1" type="subTitle"/>
          </p:nvPr>
        </p:nvSpPr>
        <p:spPr>
          <a:xfrm>
            <a:off x="2635150" y="2218575"/>
            <a:ext cx="3921000" cy="17748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solidFill>
                  <a:srgbClr val="333333"/>
                </a:solidFill>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callout">
  <p:cSld name="CUSTOM_7">
    <p:spTree>
      <p:nvGrpSpPr>
        <p:cNvPr id="148" name="Shape 148"/>
        <p:cNvGrpSpPr/>
        <p:nvPr/>
      </p:nvGrpSpPr>
      <p:grpSpPr>
        <a:xfrm>
          <a:off x="0" y="0"/>
          <a:ext cx="0" cy="0"/>
          <a:chOff x="0" y="0"/>
          <a:chExt cx="0" cy="0"/>
        </a:xfrm>
      </p:grpSpPr>
      <p:sp>
        <p:nvSpPr>
          <p:cNvPr id="149" name="Google Shape;149;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50" name="Google Shape;150;p30"/>
          <p:cNvPicPr preferRelativeResize="0"/>
          <p:nvPr/>
        </p:nvPicPr>
        <p:blipFill>
          <a:blip r:embed="rId2">
            <a:alphaModFix/>
          </a:blip>
          <a:stretch>
            <a:fillRect/>
          </a:stretch>
        </p:blipFill>
        <p:spPr>
          <a:xfrm>
            <a:off x="0" y="0"/>
            <a:ext cx="9144000" cy="3834876"/>
          </a:xfrm>
          <a:prstGeom prst="rect">
            <a:avLst/>
          </a:prstGeom>
          <a:noFill/>
          <a:ln>
            <a:noFill/>
          </a:ln>
        </p:spPr>
      </p:pic>
      <p:sp>
        <p:nvSpPr>
          <p:cNvPr id="151" name="Google Shape;151;p30"/>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p:nvPr/>
        </p:nvSpPr>
        <p:spPr>
          <a:xfrm>
            <a:off x="1358525" y="1577100"/>
            <a:ext cx="6355500" cy="1699800"/>
          </a:xfrm>
          <a:prstGeom prst="roundRect">
            <a:avLst>
              <a:gd fmla="val 847" name="adj"/>
            </a:avLst>
          </a:prstGeom>
          <a:noFill/>
          <a:ln cap="flat" cmpd="sng" w="381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p:cSld name="CUSTOM_8">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31"/>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1">
  <p:cSld name="CUSTOM_8_1">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32"/>
          <p:cNvSpPr/>
          <p:nvPr/>
        </p:nvSpPr>
        <p:spPr>
          <a:xfrm>
            <a:off x="1454100" y="1790025"/>
            <a:ext cx="6235800" cy="2181300"/>
          </a:xfrm>
          <a:prstGeom prst="roundRect">
            <a:avLst>
              <a:gd fmla="val 847" name="adj"/>
            </a:avLst>
          </a:prstGeom>
          <a:noFill/>
          <a:ln cap="flat" cmpd="sng" w="762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
        <p:nvSpPr>
          <p:cNvPr id="159" name="Google Shape;159;p32"/>
          <p:cNvSpPr txBox="1"/>
          <p:nvPr>
            <p:ph idx="1" type="body"/>
          </p:nvPr>
        </p:nvSpPr>
        <p:spPr>
          <a:xfrm>
            <a:off x="1584700" y="1937875"/>
            <a:ext cx="5940300" cy="1874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333333"/>
              </a:buClr>
              <a:buSzPts val="2400"/>
              <a:buFont typeface="Courier New"/>
              <a:buChar char="●"/>
              <a:defRPr b="1" sz="2400">
                <a:solidFill>
                  <a:srgbClr val="333333"/>
                </a:solidFill>
                <a:latin typeface="Courier New"/>
                <a:ea typeface="Courier New"/>
                <a:cs typeface="Courier New"/>
                <a:sym typeface="Courier New"/>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60" name="Shape 160"/>
        <p:cNvGrpSpPr/>
        <p:nvPr/>
      </p:nvGrpSpPr>
      <p:grpSpPr>
        <a:xfrm>
          <a:off x="0" y="0"/>
          <a:ext cx="0" cy="0"/>
          <a:chOff x="0" y="0"/>
          <a:chExt cx="0" cy="0"/>
        </a:xfrm>
      </p:grpSpPr>
      <p:sp>
        <p:nvSpPr>
          <p:cNvPr id="161" name="Google Shape;161;p33"/>
          <p:cNvSpPr/>
          <p:nvPr/>
        </p:nvSpPr>
        <p:spPr>
          <a:xfrm>
            <a:off x="0" y="0"/>
            <a:ext cx="9144000" cy="5143500"/>
          </a:xfrm>
          <a:prstGeom prst="rect">
            <a:avLst/>
          </a:prstGeom>
          <a:solidFill>
            <a:srgbClr val="2D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4EAED3"/>
              </a:solidFill>
              <a:latin typeface="Calibri"/>
              <a:ea typeface="Calibri"/>
              <a:cs typeface="Calibri"/>
              <a:sym typeface="Calibri"/>
            </a:endParaRPr>
          </a:p>
        </p:txBody>
      </p:sp>
      <p:sp>
        <p:nvSpPr>
          <p:cNvPr id="162" name="Google Shape;162;p33"/>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Proxima Nova"/>
              <a:buNone/>
              <a:defRPr b="1" sz="4800">
                <a:solidFill>
                  <a:srgbClr val="FFFFFF"/>
                </a:solidFill>
                <a:latin typeface="Proxima Nova"/>
                <a:ea typeface="Proxima Nova"/>
                <a:cs typeface="Proxima Nova"/>
                <a:sym typeface="Proxima Nov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3" name="Google Shape;16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64" name="Google Shape;164;p33"/>
          <p:cNvPicPr preferRelativeResize="0"/>
          <p:nvPr/>
        </p:nvPicPr>
        <p:blipFill>
          <a:blip r:embed="rId2">
            <a:alphaModFix/>
          </a:blip>
          <a:stretch>
            <a:fillRect/>
          </a:stretch>
        </p:blipFill>
        <p:spPr>
          <a:xfrm>
            <a:off x="7600876" y="4453875"/>
            <a:ext cx="786488" cy="344180"/>
          </a:xfrm>
          <a:prstGeom prst="rect">
            <a:avLst/>
          </a:prstGeom>
          <a:noFill/>
          <a:ln>
            <a:noFill/>
          </a:ln>
        </p:spPr>
      </p:pic>
      <p:cxnSp>
        <p:nvCxnSpPr>
          <p:cNvPr id="165" name="Google Shape;165;p33"/>
          <p:cNvCxnSpPr/>
          <p:nvPr/>
        </p:nvCxnSpPr>
        <p:spPr>
          <a:xfrm>
            <a:off x="3200550" y="2816575"/>
            <a:ext cx="2742900" cy="6300"/>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cab Slide" type="titleOnly">
  <p:cSld name="TITLE_ONLY">
    <p:spTree>
      <p:nvGrpSpPr>
        <p:cNvPr id="166" name="Shape 166"/>
        <p:cNvGrpSpPr/>
        <p:nvPr/>
      </p:nvGrpSpPr>
      <p:grpSpPr>
        <a:xfrm>
          <a:off x="0" y="0"/>
          <a:ext cx="0" cy="0"/>
          <a:chOff x="0" y="0"/>
          <a:chExt cx="0" cy="0"/>
        </a:xfrm>
      </p:grpSpPr>
      <p:sp>
        <p:nvSpPr>
          <p:cNvPr id="167" name="Google Shape;16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8" name="Google Shape;168;p34"/>
          <p:cNvSpPr txBox="1"/>
          <p:nvPr/>
        </p:nvSpPr>
        <p:spPr>
          <a:xfrm>
            <a:off x="388375" y="324350"/>
            <a:ext cx="6373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D8EC2"/>
                </a:solidFill>
                <a:latin typeface="Proxima Nova"/>
                <a:ea typeface="Proxima Nova"/>
                <a:cs typeface="Proxima Nova"/>
                <a:sym typeface="Proxima Nova"/>
              </a:rPr>
              <a:t>Concepts Learned this Lesson</a:t>
            </a:r>
            <a:endParaRPr sz="3600">
              <a:solidFill>
                <a:srgbClr val="2D8EC2"/>
              </a:solidFill>
              <a:latin typeface="Proxima Nova"/>
              <a:ea typeface="Proxima Nova"/>
              <a:cs typeface="Proxima Nova"/>
              <a:sym typeface="Proxima Nova"/>
            </a:endParaRPr>
          </a:p>
        </p:txBody>
      </p:sp>
      <p:cxnSp>
        <p:nvCxnSpPr>
          <p:cNvPr id="169" name="Google Shape;169;p34"/>
          <p:cNvCxnSpPr/>
          <p:nvPr/>
        </p:nvCxnSpPr>
        <p:spPr>
          <a:xfrm>
            <a:off x="933314" y="1073525"/>
            <a:ext cx="2742900" cy="6300"/>
          </a:xfrm>
          <a:prstGeom prst="straightConnector1">
            <a:avLst/>
          </a:prstGeom>
          <a:noFill/>
          <a:ln cap="flat" cmpd="sng" w="38100">
            <a:solidFill>
              <a:srgbClr val="2D8EC2"/>
            </a:solidFill>
            <a:prstDash val="solid"/>
            <a:round/>
            <a:headEnd len="sm" w="sm" type="none"/>
            <a:tailEnd len="sm" w="sm" type="none"/>
          </a:ln>
        </p:spPr>
      </p:cxnSp>
      <p:graphicFrame>
        <p:nvGraphicFramePr>
          <p:cNvPr id="170" name="Google Shape;170;p34"/>
          <p:cNvGraphicFramePr/>
          <p:nvPr/>
        </p:nvGraphicFramePr>
        <p:xfrm>
          <a:off x="993813" y="1655973"/>
          <a:ext cx="3000000" cy="3000000"/>
        </p:xfrm>
        <a:graphic>
          <a:graphicData uri="http://schemas.openxmlformats.org/drawingml/2006/table">
            <a:tbl>
              <a:tblPr>
                <a:noFill/>
                <a:tableStyleId>{0F552D6A-71C0-4DEC-9B47-8A3F618A7FB0}</a:tableStyleId>
              </a:tblPr>
              <a:tblGrid>
                <a:gridCol w="3619500"/>
                <a:gridCol w="3619500"/>
              </a:tblGrid>
              <a:tr h="67900">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Term</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Definition</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r>
            </a:tbl>
          </a:graphicData>
        </a:graphic>
      </p:graphicFrame>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1.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333333"/>
              </a:buClr>
              <a:buSzPts val="3600"/>
              <a:buFont typeface="Proxima Nova"/>
              <a:buNone/>
              <a:defRPr sz="3600">
                <a:solidFill>
                  <a:srgbClr val="333333"/>
                </a:solidFill>
                <a:latin typeface="Proxima Nova"/>
                <a:ea typeface="Proxima Nova"/>
                <a:cs typeface="Proxima Nova"/>
                <a:sym typeface="Proxima Nova"/>
              </a:defRPr>
            </a:lvl1pPr>
            <a:lvl2pPr lvl="1" rtl="0">
              <a:spcBef>
                <a:spcPts val="0"/>
              </a:spcBef>
              <a:spcAft>
                <a:spcPts val="0"/>
              </a:spcAft>
              <a:buClr>
                <a:srgbClr val="555555"/>
              </a:buClr>
              <a:buSzPts val="3600"/>
              <a:buNone/>
              <a:defRPr b="1" sz="3600">
                <a:solidFill>
                  <a:srgbClr val="555555"/>
                </a:solidFill>
              </a:defRPr>
            </a:lvl2pPr>
            <a:lvl3pPr lvl="2" rtl="0">
              <a:spcBef>
                <a:spcPts val="0"/>
              </a:spcBef>
              <a:spcAft>
                <a:spcPts val="0"/>
              </a:spcAft>
              <a:buClr>
                <a:srgbClr val="555555"/>
              </a:buClr>
              <a:buSzPts val="3600"/>
              <a:buNone/>
              <a:defRPr b="1" sz="3600">
                <a:solidFill>
                  <a:srgbClr val="555555"/>
                </a:solidFill>
              </a:defRPr>
            </a:lvl3pPr>
            <a:lvl4pPr lvl="3" rtl="0">
              <a:spcBef>
                <a:spcPts val="0"/>
              </a:spcBef>
              <a:spcAft>
                <a:spcPts val="0"/>
              </a:spcAft>
              <a:buClr>
                <a:srgbClr val="555555"/>
              </a:buClr>
              <a:buSzPts val="3600"/>
              <a:buNone/>
              <a:defRPr b="1" sz="3600">
                <a:solidFill>
                  <a:srgbClr val="555555"/>
                </a:solidFill>
              </a:defRPr>
            </a:lvl4pPr>
            <a:lvl5pPr lvl="4" rtl="0">
              <a:spcBef>
                <a:spcPts val="0"/>
              </a:spcBef>
              <a:spcAft>
                <a:spcPts val="0"/>
              </a:spcAft>
              <a:buClr>
                <a:srgbClr val="555555"/>
              </a:buClr>
              <a:buSzPts val="3600"/>
              <a:buNone/>
              <a:defRPr b="1" sz="3600">
                <a:solidFill>
                  <a:srgbClr val="555555"/>
                </a:solidFill>
              </a:defRPr>
            </a:lvl5pPr>
            <a:lvl6pPr lvl="5" rtl="0">
              <a:spcBef>
                <a:spcPts val="0"/>
              </a:spcBef>
              <a:spcAft>
                <a:spcPts val="0"/>
              </a:spcAft>
              <a:buClr>
                <a:srgbClr val="555555"/>
              </a:buClr>
              <a:buSzPts val="3600"/>
              <a:buNone/>
              <a:defRPr b="1" sz="3600">
                <a:solidFill>
                  <a:srgbClr val="555555"/>
                </a:solidFill>
              </a:defRPr>
            </a:lvl6pPr>
            <a:lvl7pPr lvl="6" rtl="0">
              <a:spcBef>
                <a:spcPts val="0"/>
              </a:spcBef>
              <a:spcAft>
                <a:spcPts val="0"/>
              </a:spcAft>
              <a:buClr>
                <a:srgbClr val="555555"/>
              </a:buClr>
              <a:buSzPts val="3600"/>
              <a:buNone/>
              <a:defRPr b="1" sz="3600">
                <a:solidFill>
                  <a:srgbClr val="555555"/>
                </a:solidFill>
              </a:defRPr>
            </a:lvl7pPr>
            <a:lvl8pPr lvl="7" rtl="0">
              <a:spcBef>
                <a:spcPts val="0"/>
              </a:spcBef>
              <a:spcAft>
                <a:spcPts val="0"/>
              </a:spcAft>
              <a:buClr>
                <a:srgbClr val="555555"/>
              </a:buClr>
              <a:buSzPts val="3600"/>
              <a:buNone/>
              <a:defRPr b="1" sz="3600">
                <a:solidFill>
                  <a:srgbClr val="555555"/>
                </a:solidFill>
              </a:defRPr>
            </a:lvl8pPr>
            <a:lvl9pPr lvl="8" rtl="0">
              <a:spcBef>
                <a:spcPts val="0"/>
              </a:spcBef>
              <a:spcAft>
                <a:spcPts val="0"/>
              </a:spcAft>
              <a:buClr>
                <a:srgbClr val="555555"/>
              </a:buClr>
              <a:buSzPts val="3600"/>
              <a:buNone/>
              <a:defRPr b="1" sz="3600">
                <a:solidFill>
                  <a:srgbClr val="555555"/>
                </a:solidFill>
              </a:defRPr>
            </a:lvl9pPr>
          </a:lstStyle>
          <a:p/>
        </p:txBody>
      </p:sp>
      <p:sp>
        <p:nvSpPr>
          <p:cNvPr id="65" name="Google Shape;65;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555555"/>
              </a:buClr>
              <a:buSzPts val="3000"/>
              <a:buFont typeface="Proxima Nova"/>
              <a:buChar char="●"/>
              <a:defRPr sz="3000">
                <a:solidFill>
                  <a:srgbClr val="555555"/>
                </a:solidFill>
                <a:latin typeface="Proxima Nova"/>
                <a:ea typeface="Proxima Nova"/>
                <a:cs typeface="Proxima Nova"/>
                <a:sym typeface="Proxima Nova"/>
              </a:defRPr>
            </a:lvl1pPr>
            <a:lvl2pPr indent="-381000" lvl="1" marL="9144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2pPr>
            <a:lvl3pPr indent="-381000" lvl="2" marL="13716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3pPr>
            <a:lvl4pPr indent="-342900" lvl="3" marL="1828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4pPr>
            <a:lvl5pPr indent="-342900" lvl="4" marL="22860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5pPr>
            <a:lvl6pPr indent="-342900" lvl="5" marL="27432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6pPr>
            <a:lvl7pPr indent="-342900" lvl="6" marL="32004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7pPr>
            <a:lvl8pPr indent="-342900" lvl="7" marL="36576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8pPr>
            <a:lvl9pPr indent="-342900" lvl="8" marL="4114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nRleHR1cmUiLCJmbGF2b3IiLCJzcGVlZCIsImhhaXJfY29sb3IiXX0=pearId=magic-pear-shape-identifier" TargetMode="External"/><Relationship Id="rId4" Type="http://schemas.openxmlformats.org/officeDocument/2006/relationships/image" Target="../media/image8.png"/><Relationship Id="rId5" Type="http://schemas.openxmlformats.org/officeDocument/2006/relationships/hyperlink" Target="http://dontchangethislink.peardeckmagic.zone?eyJ0eXBlIjoiZ29vZ2xlLXNsaWRlcy1hZGRvbi1yZXNwb25zZS1mb290ZXIiLCJsYXN0RWRpdGVkQnkiOiJ1bmtub3duIiwicHJlc2VudGF0aW9uSWQiOiIxVzVNMDFSTVdqZ0tUdmJDcjhrWUNZQ01VMUoxejFwaTNUNGJhYUFSamZpVSIsImNvbnRlbnRJZCI6ImN1c3RvbS1yZXNwb25zZS1tdWx0aXBsZUNob2ljZSIsInNsaWRlSWQiOiJnZTc4OTU2OWU1ZF8wXzQ4NSIsImNvbnRlbnRJbnN0YW5jZUlkIjoiMVc1TTAxUk1XamdLVHZiQ3I4a1lDWUNNVTFKMXoxcGkzVDRiYWFBUmpmaVUvM2Y4NDk0MGEtNDFlNS00NzdkLTkzNTUtYmNiY2VlZWIxMTY3In0=pearId=magic-pear-metadata-identifi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hvdyBtYW55IHNpYmxpbmdzIGRvZXMgZWFjaCBzdHVkZW50IGhhdmU/IiwiV2hpY2ggc3R1ZGVudHMgbGl2ZSBpbiBBdWd1c3RhPyIsIldobyBoYXMgdGhlIG1vc3QgY2F0cz8iLCJXaG8gbGl2ZXMgdGhlIGNsb3Nlc3QgdG8gc2Nob29sPyJdfQ==pearId=magic-pear-shape-identifier" TargetMode="External"/><Relationship Id="rId4" Type="http://schemas.openxmlformats.org/officeDocument/2006/relationships/image" Target="../media/image9.png"/><Relationship Id="rId5" Type="http://schemas.openxmlformats.org/officeDocument/2006/relationships/hyperlink" Target="http://dontchangethislink.peardeckmagic.zone?eyJ0eXBlIjoiZ29vZ2xlLXNsaWRlcy1hZGRvbi1yZXNwb25zZS1mb290ZXIiLCJsYXN0RWRpdGVkQnkiOiJ1bmtub3duIiwicHJlc2VudGF0aW9uSWQiOiIxVzVNMDFSTVdqZ0tUdmJDcjhrWUNZQ01VMUoxejFwaTNUNGJhYUFSamZpVSIsImNvbnRlbnRJZCI6ImN1c3RvbS1yZXNwb25zZS1tdWx0aXBsZUNob2ljZSIsInNsaWRlSWQiOiJnZTc4OTU2OWU1ZF8wXzQ5MCIsImNvbnRlbnRJbnN0YW5jZUlkIjoiMVc1TTAxUk1XamdLVHZiQ3I4a1lDWUNNVTFKMXoxcGkzVDRiYWFBUmpmaVUvYzJmYzQ3OWItMTYyYy00Mzc0LTkyNWItZDM4YmE0YmQzY2JmIn0=pearId=magic-pear-metadata-identifi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luIHdoaWNoIG1vbnRoIHdlcmUgdGhlIG1vc3Qgc3R1ZGVudHMgYm9ybj8iLCJXaG8gc2NvcmVkIHRoZSBoaWdoZXN0IG9uIHRoZSBsYXN0IG1hdGggdGVzdD8iLCJPbiBhIHNjYWxlIG9mIDEtMTAsIGhvdyBtdWNoIGRpZCB5b3UgZW5qb3kgdGhlIG1vdmllPyJdfQ==pearId=magic-pear-shape-identifier" TargetMode="External"/><Relationship Id="rId4" Type="http://schemas.openxmlformats.org/officeDocument/2006/relationships/image" Target="../media/image13.png"/><Relationship Id="rId5" Type="http://schemas.openxmlformats.org/officeDocument/2006/relationships/hyperlink" Target="http://dontchangethislink.peardeckmagic.zone?eyJ0eXBlIjoiZ29vZ2xlLXNsaWRlcy1hZGRvbi1yZXNwb25zZS1mb290ZXIiLCJsYXN0RWRpdGVkQnkiOiJ1bmtub3duIiwicHJlc2VudGF0aW9uSWQiOiIxVzVNMDFSTVdqZ0tUdmJDcjhrWUNZQ01VMUoxejFwaTNUNGJhYUFSamZpVSIsImNvbnRlbnRJZCI6ImN1c3RvbS1yZXNwb25zZS1tdWx0aXBsZUNob2ljZSIsInNsaWRlSWQiOiJnZTc4OTU2OWU1ZF8wXzQ5NyIsImNvbnRlbnRJbnN0YW5jZUlkIjoiMVc1TTAxUk1XamdLVHZiQ3I4a1lDWUNNVTFKMXoxcGkzVDRiYWFBUmpmaVUvMTVlYjFkZjktNmY5ZC00N2M1LTkxOWYtYzA5ZTZlOTA5OGNmIn0=pearId=magic-pear-metadata-identifi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Lesson 2 - Gathering Data</a:t>
            </a:r>
            <a:endParaRPr/>
          </a:p>
        </p:txBody>
      </p:sp>
      <p:sp>
        <p:nvSpPr>
          <p:cNvPr id="176" name="Google Shape;176;p35"/>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Mack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4"/>
          <p:cNvPicPr preferRelativeResize="0"/>
          <p:nvPr/>
        </p:nvPicPr>
        <p:blipFill>
          <a:blip r:embed="rId3">
            <a:alphaModFix/>
          </a:blip>
          <a:stretch>
            <a:fillRect/>
          </a:stretch>
        </p:blipFill>
        <p:spPr>
          <a:xfrm>
            <a:off x="575975" y="1962700"/>
            <a:ext cx="7704050" cy="1511250"/>
          </a:xfrm>
          <a:prstGeom prst="rect">
            <a:avLst/>
          </a:prstGeom>
          <a:noFill/>
          <a:ln>
            <a:noFill/>
          </a:ln>
        </p:spPr>
      </p:pic>
      <p:sp>
        <p:nvSpPr>
          <p:cNvPr id="245" name="Google Shape;245;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Structuring Data </a:t>
            </a:r>
            <a:endParaRPr/>
          </a:p>
        </p:txBody>
      </p:sp>
      <p:sp>
        <p:nvSpPr>
          <p:cNvPr id="246" name="Google Shape;246;p44"/>
          <p:cNvSpPr txBox="1"/>
          <p:nvPr/>
        </p:nvSpPr>
        <p:spPr>
          <a:xfrm>
            <a:off x="3166775" y="4306425"/>
            <a:ext cx="2662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9900"/>
                </a:solidFill>
                <a:latin typeface="Proxima Nova"/>
                <a:ea typeface="Proxima Nova"/>
                <a:cs typeface="Proxima Nova"/>
                <a:sym typeface="Proxima Nova"/>
              </a:rPr>
              <a:t>Columns</a:t>
            </a:r>
            <a:endParaRPr b="1" sz="2500">
              <a:solidFill>
                <a:srgbClr val="FF9900"/>
              </a:solidFill>
              <a:latin typeface="Proxima Nova"/>
              <a:ea typeface="Proxima Nova"/>
              <a:cs typeface="Proxima Nova"/>
              <a:sym typeface="Proxima Nova"/>
            </a:endParaRPr>
          </a:p>
        </p:txBody>
      </p:sp>
      <p:sp>
        <p:nvSpPr>
          <p:cNvPr id="247" name="Google Shape;247;p44"/>
          <p:cNvSpPr/>
          <p:nvPr/>
        </p:nvSpPr>
        <p:spPr>
          <a:xfrm>
            <a:off x="2995325" y="1893025"/>
            <a:ext cx="1916100" cy="1650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44"/>
          <p:cNvCxnSpPr/>
          <p:nvPr/>
        </p:nvCxnSpPr>
        <p:spPr>
          <a:xfrm rot="214580">
            <a:off x="3948572" y="1482767"/>
            <a:ext cx="9619" cy="302593"/>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Consider Data </a:t>
            </a:r>
            <a:endParaRPr/>
          </a:p>
        </p:txBody>
      </p:sp>
      <p:pic>
        <p:nvPicPr>
          <p:cNvPr id="254" name="Google Shape;254;p45"/>
          <p:cNvPicPr preferRelativeResize="0"/>
          <p:nvPr/>
        </p:nvPicPr>
        <p:blipFill>
          <a:blip r:embed="rId3">
            <a:alphaModFix/>
          </a:blip>
          <a:stretch>
            <a:fillRect/>
          </a:stretch>
        </p:blipFill>
        <p:spPr>
          <a:xfrm>
            <a:off x="575975" y="1962700"/>
            <a:ext cx="7704050" cy="151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Quantitative and Qualitative </a:t>
            </a:r>
            <a:endParaRPr/>
          </a:p>
        </p:txBody>
      </p:sp>
      <p:sp>
        <p:nvSpPr>
          <p:cNvPr id="260" name="Google Shape;260;p46"/>
          <p:cNvSpPr txBox="1"/>
          <p:nvPr>
            <p:ph idx="1" type="body"/>
          </p:nvPr>
        </p:nvSpPr>
        <p:spPr>
          <a:xfrm>
            <a:off x="458075" y="1376425"/>
            <a:ext cx="5535300" cy="34230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2100"/>
              <a:t>Quantitative data</a:t>
            </a:r>
            <a:r>
              <a:rPr lang="en" sz="2100"/>
              <a:t> is numerical data that can be counted or measured.</a:t>
            </a:r>
            <a:endParaRPr sz="2100"/>
          </a:p>
          <a:p>
            <a:pPr indent="-361950" lvl="0" marL="914400" rtl="0" algn="l">
              <a:lnSpc>
                <a:spcPct val="115000"/>
              </a:lnSpc>
              <a:spcBef>
                <a:spcPts val="600"/>
              </a:spcBef>
              <a:spcAft>
                <a:spcPts val="0"/>
              </a:spcAft>
              <a:buSzPts val="2100"/>
              <a:buChar char="●"/>
            </a:pPr>
            <a:r>
              <a:rPr lang="en" sz="2100"/>
              <a:t>How many </a:t>
            </a:r>
            <a:r>
              <a:rPr b="1" i="1" lang="en" sz="2100">
                <a:solidFill>
                  <a:schemeClr val="accent1"/>
                </a:solidFill>
              </a:rPr>
              <a:t>cups of coffee</a:t>
            </a:r>
            <a:r>
              <a:rPr lang="en" sz="2100"/>
              <a:t> did you drink today?</a:t>
            </a:r>
            <a:br>
              <a:rPr lang="en" sz="2100"/>
            </a:br>
            <a:endParaRPr sz="2100"/>
          </a:p>
          <a:p>
            <a:pPr indent="0" lvl="0" marL="0" rtl="0" algn="l">
              <a:lnSpc>
                <a:spcPct val="115000"/>
              </a:lnSpc>
              <a:spcBef>
                <a:spcPts val="600"/>
              </a:spcBef>
              <a:spcAft>
                <a:spcPts val="0"/>
              </a:spcAft>
              <a:buNone/>
            </a:pPr>
            <a:r>
              <a:rPr b="1" lang="en" sz="2100"/>
              <a:t>Qualitative data </a:t>
            </a:r>
            <a:r>
              <a:rPr lang="en" sz="2100"/>
              <a:t>can be divided into different categories. </a:t>
            </a:r>
            <a:endParaRPr sz="2100"/>
          </a:p>
          <a:p>
            <a:pPr indent="-361950" lvl="0" marL="914400" rtl="0" algn="l">
              <a:lnSpc>
                <a:spcPct val="115000"/>
              </a:lnSpc>
              <a:spcBef>
                <a:spcPts val="600"/>
              </a:spcBef>
              <a:spcAft>
                <a:spcPts val="0"/>
              </a:spcAft>
              <a:buSzPts val="2100"/>
              <a:buChar char="●"/>
            </a:pPr>
            <a:r>
              <a:rPr lang="en" sz="2100"/>
              <a:t>What is your </a:t>
            </a:r>
            <a:r>
              <a:rPr b="1" i="1" lang="en" sz="2100">
                <a:solidFill>
                  <a:schemeClr val="accent1"/>
                </a:solidFill>
              </a:rPr>
              <a:t>favorite type of coffee</a:t>
            </a:r>
            <a:r>
              <a:rPr lang="en" sz="2100"/>
              <a:t>?</a:t>
            </a:r>
            <a:endParaRPr sz="2100"/>
          </a:p>
        </p:txBody>
      </p:sp>
      <p:pic>
        <p:nvPicPr>
          <p:cNvPr id="261" name="Google Shape;261;p46"/>
          <p:cNvPicPr preferRelativeResize="0"/>
          <p:nvPr/>
        </p:nvPicPr>
        <p:blipFill>
          <a:blip r:embed="rId3">
            <a:alphaModFix/>
          </a:blip>
          <a:stretch>
            <a:fillRect/>
          </a:stretch>
        </p:blipFill>
        <p:spPr>
          <a:xfrm>
            <a:off x="6443680" y="1452626"/>
            <a:ext cx="2373600" cy="27618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Quantitative</a:t>
            </a:r>
            <a:r>
              <a:rPr lang="en"/>
              <a:t> </a:t>
            </a:r>
            <a:r>
              <a:rPr lang="en"/>
              <a:t>Data</a:t>
            </a:r>
            <a:r>
              <a:rPr lang="en"/>
              <a:t> </a:t>
            </a:r>
            <a:endParaRPr/>
          </a:p>
        </p:txBody>
      </p:sp>
      <p:sp>
        <p:nvSpPr>
          <p:cNvPr id="267" name="Google Shape;267;p47"/>
          <p:cNvSpPr txBox="1"/>
          <p:nvPr>
            <p:ph idx="1" type="body"/>
          </p:nvPr>
        </p:nvSpPr>
        <p:spPr>
          <a:xfrm>
            <a:off x="458075" y="1376425"/>
            <a:ext cx="8271300" cy="3423000"/>
          </a:xfrm>
          <a:prstGeom prst="rect">
            <a:avLst/>
          </a:prstGeom>
        </p:spPr>
        <p:txBody>
          <a:bodyPr anchorCtr="0" anchor="ctr" bIns="91425" lIns="91425" spcFirstLastPara="1" rIns="91425" wrap="square" tIns="91425">
            <a:noAutofit/>
          </a:bodyPr>
          <a:lstStyle/>
          <a:p>
            <a:pPr indent="0" lvl="0" marL="0" rtl="0" algn="l">
              <a:lnSpc>
                <a:spcPct val="150000"/>
              </a:lnSpc>
              <a:spcBef>
                <a:spcPts val="600"/>
              </a:spcBef>
              <a:spcAft>
                <a:spcPts val="0"/>
              </a:spcAft>
              <a:buClr>
                <a:schemeClr val="dk1"/>
              </a:buClr>
              <a:buSzPts val="1100"/>
              <a:buFont typeface="Arial"/>
              <a:buNone/>
            </a:pPr>
            <a:r>
              <a:rPr lang="en" sz="2500"/>
              <a:t>How many </a:t>
            </a:r>
            <a:r>
              <a:rPr b="1" i="1" lang="en" sz="2500">
                <a:solidFill>
                  <a:schemeClr val="accent1"/>
                </a:solidFill>
              </a:rPr>
              <a:t>hours of sleep</a:t>
            </a:r>
            <a:r>
              <a:rPr lang="en" sz="2500"/>
              <a:t> do teens get?</a:t>
            </a:r>
            <a:br>
              <a:rPr lang="en" sz="2500"/>
            </a:br>
            <a:endParaRPr sz="2500"/>
          </a:p>
          <a:p>
            <a:pPr indent="0" lvl="0" marL="0" rtl="0" algn="l">
              <a:lnSpc>
                <a:spcPct val="150000"/>
              </a:lnSpc>
              <a:spcBef>
                <a:spcPts val="600"/>
              </a:spcBef>
              <a:spcAft>
                <a:spcPts val="0"/>
              </a:spcAft>
              <a:buClr>
                <a:schemeClr val="dk1"/>
              </a:buClr>
              <a:buSzPts val="1100"/>
              <a:buFont typeface="Arial"/>
              <a:buNone/>
            </a:pPr>
            <a:r>
              <a:rPr lang="en" sz="2500"/>
              <a:t>What’s the average </a:t>
            </a:r>
            <a:r>
              <a:rPr b="1" i="1" lang="en" sz="2500">
                <a:solidFill>
                  <a:schemeClr val="accent1"/>
                </a:solidFill>
              </a:rPr>
              <a:t>price</a:t>
            </a:r>
            <a:r>
              <a:rPr lang="en" sz="2500"/>
              <a:t> of a mobile phone?</a:t>
            </a:r>
            <a:br>
              <a:rPr lang="en" sz="2500"/>
            </a:br>
            <a:endParaRPr sz="2500"/>
          </a:p>
          <a:p>
            <a:pPr indent="0" lvl="0" marL="0" rtl="0" algn="l">
              <a:lnSpc>
                <a:spcPct val="150000"/>
              </a:lnSpc>
              <a:spcBef>
                <a:spcPts val="600"/>
              </a:spcBef>
              <a:spcAft>
                <a:spcPts val="0"/>
              </a:spcAft>
              <a:buClr>
                <a:schemeClr val="dk1"/>
              </a:buClr>
              <a:buSzPts val="1100"/>
              <a:buFont typeface="Arial"/>
              <a:buNone/>
            </a:pPr>
            <a:r>
              <a:rPr lang="en" sz="2500"/>
              <a:t>Who is the youngest teacher </a:t>
            </a:r>
            <a:r>
              <a:rPr b="1" lang="en" sz="2500">
                <a:solidFill>
                  <a:schemeClr val="accent1"/>
                </a:solidFill>
              </a:rPr>
              <a:t>(</a:t>
            </a:r>
            <a:r>
              <a:rPr b="1" i="1" lang="en" sz="2500">
                <a:solidFill>
                  <a:schemeClr val="accent1"/>
                </a:solidFill>
              </a:rPr>
              <a:t>age</a:t>
            </a:r>
            <a:r>
              <a:rPr b="1" lang="en" sz="2500">
                <a:solidFill>
                  <a:schemeClr val="accent1"/>
                </a:solidFill>
              </a:rPr>
              <a:t>)</a:t>
            </a:r>
            <a:r>
              <a:rPr lang="en" sz="2500"/>
              <a:t> in the school?</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Qualitative</a:t>
            </a:r>
            <a:r>
              <a:rPr lang="en"/>
              <a:t> </a:t>
            </a:r>
            <a:r>
              <a:rPr lang="en"/>
              <a:t>Data</a:t>
            </a:r>
            <a:r>
              <a:rPr lang="en"/>
              <a:t> </a:t>
            </a:r>
            <a:endParaRPr/>
          </a:p>
        </p:txBody>
      </p:sp>
      <p:sp>
        <p:nvSpPr>
          <p:cNvPr id="273" name="Google Shape;273;p48"/>
          <p:cNvSpPr txBox="1"/>
          <p:nvPr>
            <p:ph idx="1" type="body"/>
          </p:nvPr>
        </p:nvSpPr>
        <p:spPr>
          <a:xfrm>
            <a:off x="458075" y="1300225"/>
            <a:ext cx="8271300" cy="34230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300"/>
              <a:t>What </a:t>
            </a:r>
            <a:r>
              <a:rPr b="1" i="1" lang="en" sz="2300">
                <a:solidFill>
                  <a:schemeClr val="accent1"/>
                </a:solidFill>
              </a:rPr>
              <a:t>method of transportation</a:t>
            </a:r>
            <a:r>
              <a:rPr lang="en" sz="2300"/>
              <a:t> do you take to get to school in the mornings? </a:t>
            </a:r>
            <a:br>
              <a:rPr b="1" lang="en" sz="2300">
                <a:solidFill>
                  <a:schemeClr val="accent1"/>
                </a:solidFill>
              </a:rPr>
            </a:br>
            <a:endParaRPr b="1" sz="2300">
              <a:solidFill>
                <a:schemeClr val="accent1"/>
              </a:solidFill>
            </a:endParaRPr>
          </a:p>
          <a:p>
            <a:pPr indent="0" lvl="0" marL="0" rtl="0" algn="l">
              <a:lnSpc>
                <a:spcPct val="115000"/>
              </a:lnSpc>
              <a:spcBef>
                <a:spcPts val="600"/>
              </a:spcBef>
              <a:spcAft>
                <a:spcPts val="0"/>
              </a:spcAft>
              <a:buNone/>
            </a:pPr>
            <a:r>
              <a:rPr lang="en" sz="2300"/>
              <a:t>What is your </a:t>
            </a:r>
            <a:r>
              <a:rPr b="1" i="1" lang="en" sz="2300">
                <a:solidFill>
                  <a:schemeClr val="accent1"/>
                </a:solidFill>
              </a:rPr>
              <a:t>reason</a:t>
            </a:r>
            <a:r>
              <a:rPr lang="en" sz="2300"/>
              <a:t> for unsubscribing from this mailing list?</a:t>
            </a:r>
            <a:endParaRPr sz="2300"/>
          </a:p>
          <a:p>
            <a:pPr indent="0" lvl="0" marL="0" rtl="0" algn="l">
              <a:lnSpc>
                <a:spcPct val="115000"/>
              </a:lnSpc>
              <a:spcBef>
                <a:spcPts val="600"/>
              </a:spcBef>
              <a:spcAft>
                <a:spcPts val="0"/>
              </a:spcAft>
              <a:buClr>
                <a:schemeClr val="dk1"/>
              </a:buClr>
              <a:buSzPts val="1100"/>
              <a:buFont typeface="Arial"/>
              <a:buNone/>
            </a:pPr>
            <a:r>
              <a:t/>
            </a:r>
            <a:endParaRPr b="1" sz="2300">
              <a:solidFill>
                <a:schemeClr val="accent1"/>
              </a:solidFill>
            </a:endParaRPr>
          </a:p>
          <a:p>
            <a:pPr indent="0" lvl="0" marL="0" rtl="0" algn="l">
              <a:lnSpc>
                <a:spcPct val="115000"/>
              </a:lnSpc>
              <a:spcBef>
                <a:spcPts val="600"/>
              </a:spcBef>
              <a:spcAft>
                <a:spcPts val="0"/>
              </a:spcAft>
              <a:buNone/>
            </a:pPr>
            <a:r>
              <a:rPr lang="en" sz="2300"/>
              <a:t>Which is the most popular </a:t>
            </a:r>
            <a:r>
              <a:rPr b="1" i="1" lang="en" sz="2300">
                <a:solidFill>
                  <a:schemeClr val="accent1"/>
                </a:solidFill>
              </a:rPr>
              <a:t>color</a:t>
            </a:r>
            <a:r>
              <a:rPr lang="en" sz="2300"/>
              <a:t> for cars?</a:t>
            </a:r>
            <a:endParaRPr sz="2300"/>
          </a:p>
          <a:p>
            <a:pPr indent="0" lvl="0" marL="0" rtl="0" algn="l">
              <a:spcBef>
                <a:spcPts val="600"/>
              </a:spcBef>
              <a:spcAft>
                <a:spcPts val="0"/>
              </a:spcAft>
              <a:buNone/>
            </a:pPr>
            <a:r>
              <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Qualitative</a:t>
            </a:r>
            <a:r>
              <a:rPr lang="en"/>
              <a:t> </a:t>
            </a:r>
            <a:r>
              <a:rPr lang="en"/>
              <a:t>Data</a:t>
            </a:r>
            <a:r>
              <a:rPr lang="en"/>
              <a:t> </a:t>
            </a:r>
            <a:endParaRPr/>
          </a:p>
        </p:txBody>
      </p:sp>
      <p:sp>
        <p:nvSpPr>
          <p:cNvPr id="279" name="Google Shape;279;p49"/>
          <p:cNvSpPr txBox="1"/>
          <p:nvPr>
            <p:ph idx="1" type="body"/>
          </p:nvPr>
        </p:nvSpPr>
        <p:spPr>
          <a:xfrm>
            <a:off x="458075" y="1376425"/>
            <a:ext cx="8271300" cy="34230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 sz="2300"/>
              <a:t>Which students’ cell phones have an </a:t>
            </a:r>
            <a:r>
              <a:rPr b="1" i="1" lang="en" sz="2300">
                <a:solidFill>
                  <a:schemeClr val="accent1"/>
                </a:solidFill>
              </a:rPr>
              <a:t>area code</a:t>
            </a:r>
            <a:r>
              <a:rPr lang="en" sz="2300"/>
              <a:t> of 631?</a:t>
            </a:r>
            <a:endParaRPr sz="2300"/>
          </a:p>
          <a:p>
            <a:pPr indent="0" lvl="0" marL="0" rtl="0" algn="l">
              <a:spcBef>
                <a:spcPts val="600"/>
              </a:spcBef>
              <a:spcAft>
                <a:spcPts val="0"/>
              </a:spcAft>
              <a:buNone/>
            </a:pPr>
            <a:r>
              <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Lesson Vocabulary</a:t>
            </a:r>
            <a:endParaRPr b="1"/>
          </a:p>
        </p:txBody>
      </p:sp>
      <p:graphicFrame>
        <p:nvGraphicFramePr>
          <p:cNvPr id="285" name="Google Shape;285;p50"/>
          <p:cNvGraphicFramePr/>
          <p:nvPr/>
        </p:nvGraphicFramePr>
        <p:xfrm>
          <a:off x="952500" y="1410125"/>
          <a:ext cx="3000000" cy="3000000"/>
        </p:xfrm>
        <a:graphic>
          <a:graphicData uri="http://schemas.openxmlformats.org/drawingml/2006/table">
            <a:tbl>
              <a:tblPr>
                <a:noFill/>
                <a:tableStyleId>{0F552D6A-71C0-4DEC-9B47-8A3F618A7FB0}</a:tableStyleId>
              </a:tblPr>
              <a:tblGrid>
                <a:gridCol w="3619500"/>
                <a:gridCol w="3619500"/>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Term</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Definition</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data science life cycle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A sequence of steps for processing and using data.</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quantitative data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Numerical data that can be counted or measured.</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qualitative data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Data that can be divided into different categories. </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457200" y="129322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of the following represents a variable that would produce quantitative data?</a:t>
            </a:r>
            <a:endParaRPr/>
          </a:p>
        </p:txBody>
      </p:sp>
      <p:pic>
        <p:nvPicPr>
          <p:cNvPr id="291" name="Google Shape;291;p5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92" name="Google Shape;292;p5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374325" y="1089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question can be answered using qualitative data?</a:t>
            </a:r>
            <a:endParaRPr/>
          </a:p>
        </p:txBody>
      </p:sp>
      <p:pic>
        <p:nvPicPr>
          <p:cNvPr id="298" name="Google Shape;298;p52">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99" name="Google Shape;299;p52">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521650" y="184510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Researchers often turn qualitative data into quantitative data so that they can more easily analyze it. Which of the scenarios below is an example of this?</a:t>
            </a:r>
            <a:endParaRPr/>
          </a:p>
        </p:txBody>
      </p:sp>
      <p:pic>
        <p:nvPicPr>
          <p:cNvPr id="305" name="Google Shape;305;p5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06" name="Google Shape;306;p5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sp>
        <p:nvSpPr>
          <p:cNvPr id="182" name="Google Shape;182;p36"/>
          <p:cNvSpPr txBox="1"/>
          <p:nvPr>
            <p:ph idx="1" type="body"/>
          </p:nvPr>
        </p:nvSpPr>
        <p:spPr>
          <a:xfrm>
            <a:off x="458075" y="1452625"/>
            <a:ext cx="4632600" cy="34230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2200">
                <a:solidFill>
                  <a:schemeClr val="dk1"/>
                </a:solidFill>
              </a:rPr>
              <a:t>The </a:t>
            </a:r>
            <a:r>
              <a:rPr b="1" lang="en" sz="2200">
                <a:solidFill>
                  <a:schemeClr val="dk1"/>
                </a:solidFill>
              </a:rPr>
              <a:t>data science life cycle</a:t>
            </a:r>
            <a:r>
              <a:rPr lang="en" sz="2200">
                <a:solidFill>
                  <a:schemeClr val="dk1"/>
                </a:solidFill>
              </a:rPr>
              <a:t> is a sequence of steps for processing and using data.</a:t>
            </a:r>
            <a:endParaRPr sz="2200"/>
          </a:p>
        </p:txBody>
      </p:sp>
      <p:pic>
        <p:nvPicPr>
          <p:cNvPr id="183" name="Google Shape;183;p36"/>
          <p:cNvPicPr preferRelativeResize="0"/>
          <p:nvPr/>
        </p:nvPicPr>
        <p:blipFill>
          <a:blip r:embed="rId3">
            <a:alphaModFix/>
          </a:blip>
          <a:stretch>
            <a:fillRect/>
          </a:stretch>
        </p:blipFill>
        <p:spPr>
          <a:xfrm>
            <a:off x="5435825" y="1367050"/>
            <a:ext cx="3423000" cy="342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pic>
        <p:nvPicPr>
          <p:cNvPr id="189" name="Google Shape;189;p37"/>
          <p:cNvPicPr preferRelativeResize="0"/>
          <p:nvPr/>
        </p:nvPicPr>
        <p:blipFill>
          <a:blip r:embed="rId3">
            <a:alphaModFix/>
          </a:blip>
          <a:stretch>
            <a:fillRect/>
          </a:stretch>
        </p:blipFill>
        <p:spPr>
          <a:xfrm>
            <a:off x="5435825" y="1367050"/>
            <a:ext cx="3423000" cy="3423000"/>
          </a:xfrm>
          <a:prstGeom prst="rect">
            <a:avLst/>
          </a:prstGeom>
          <a:noFill/>
          <a:ln>
            <a:noFill/>
          </a:ln>
        </p:spPr>
      </p:pic>
      <p:sp>
        <p:nvSpPr>
          <p:cNvPr id="190" name="Google Shape;190;p37"/>
          <p:cNvSpPr txBox="1"/>
          <p:nvPr>
            <p:ph idx="1" type="body"/>
          </p:nvPr>
        </p:nvSpPr>
        <p:spPr>
          <a:xfrm>
            <a:off x="458075" y="1605025"/>
            <a:ext cx="4632600" cy="3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Ask Questions</a:t>
            </a:r>
            <a:r>
              <a:rPr lang="en" sz="1800">
                <a:solidFill>
                  <a:schemeClr val="dk1"/>
                </a:solidFill>
              </a:rPr>
              <a:t> - formulate statistical questions that can be answered with data</a:t>
            </a:r>
            <a:endParaRPr sz="1800">
              <a:solidFill>
                <a:schemeClr val="dk1"/>
              </a:solidFill>
            </a:endParaRPr>
          </a:p>
          <a:p>
            <a:pPr indent="0" lvl="0" marL="0" rtl="0" algn="l">
              <a:spcBef>
                <a:spcPts val="1500"/>
              </a:spcBef>
              <a:spcAft>
                <a:spcPts val="1500"/>
              </a:spcAft>
              <a:buClr>
                <a:schemeClr val="dk1"/>
              </a:buClr>
              <a:buSzPts val="1100"/>
              <a:buFont typeface="Arial"/>
              <a:buNone/>
            </a:pPr>
            <a:r>
              <a:t/>
            </a:r>
            <a:endParaRPr b="1" sz="1800"/>
          </a:p>
        </p:txBody>
      </p:sp>
      <p:sp>
        <p:nvSpPr>
          <p:cNvPr id="191" name="Google Shape;191;p37"/>
          <p:cNvSpPr/>
          <p:nvPr/>
        </p:nvSpPr>
        <p:spPr>
          <a:xfrm>
            <a:off x="6455825" y="1619250"/>
            <a:ext cx="1333500" cy="1227600"/>
          </a:xfrm>
          <a:prstGeom prst="ellipse">
            <a:avLst/>
          </a:prstGeom>
          <a:noFill/>
          <a:ln cap="flat" cmpd="sng" w="7620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pic>
        <p:nvPicPr>
          <p:cNvPr id="197" name="Google Shape;197;p38"/>
          <p:cNvPicPr preferRelativeResize="0"/>
          <p:nvPr/>
        </p:nvPicPr>
        <p:blipFill>
          <a:blip r:embed="rId3">
            <a:alphaModFix/>
          </a:blip>
          <a:stretch>
            <a:fillRect/>
          </a:stretch>
        </p:blipFill>
        <p:spPr>
          <a:xfrm>
            <a:off x="5435825" y="1367050"/>
            <a:ext cx="3423000" cy="3423000"/>
          </a:xfrm>
          <a:prstGeom prst="rect">
            <a:avLst/>
          </a:prstGeom>
          <a:noFill/>
          <a:ln>
            <a:noFill/>
          </a:ln>
        </p:spPr>
      </p:pic>
      <p:sp>
        <p:nvSpPr>
          <p:cNvPr id="198" name="Google Shape;198;p38"/>
          <p:cNvSpPr txBox="1"/>
          <p:nvPr>
            <p:ph idx="1" type="body"/>
          </p:nvPr>
        </p:nvSpPr>
        <p:spPr>
          <a:xfrm>
            <a:off x="458075" y="1605025"/>
            <a:ext cx="4632600" cy="3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Ask Questions</a:t>
            </a:r>
            <a:r>
              <a:rPr lang="en" sz="1800">
                <a:solidFill>
                  <a:schemeClr val="dk1"/>
                </a:solidFill>
              </a:rPr>
              <a:t> - formulate statistical questions that can be answered with data</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Consider Data</a:t>
            </a:r>
            <a:r>
              <a:rPr lang="en" sz="1800">
                <a:solidFill>
                  <a:schemeClr val="dk1"/>
                </a:solidFill>
              </a:rPr>
              <a:t> - collect and record data, or find an existing dataset</a:t>
            </a:r>
            <a:endParaRPr sz="1800">
              <a:solidFill>
                <a:schemeClr val="dk1"/>
              </a:solidFill>
            </a:endParaRPr>
          </a:p>
          <a:p>
            <a:pPr indent="0" lvl="0" marL="0" rtl="0" algn="l">
              <a:spcBef>
                <a:spcPts val="1500"/>
              </a:spcBef>
              <a:spcAft>
                <a:spcPts val="1500"/>
              </a:spcAft>
              <a:buClr>
                <a:schemeClr val="dk1"/>
              </a:buClr>
              <a:buSzPts val="1100"/>
              <a:buFont typeface="Arial"/>
              <a:buNone/>
            </a:pPr>
            <a:r>
              <a:t/>
            </a:r>
            <a:endParaRPr b="1" sz="1800"/>
          </a:p>
        </p:txBody>
      </p:sp>
      <p:sp>
        <p:nvSpPr>
          <p:cNvPr id="199" name="Google Shape;199;p38"/>
          <p:cNvSpPr/>
          <p:nvPr/>
        </p:nvSpPr>
        <p:spPr>
          <a:xfrm>
            <a:off x="7620000" y="2702725"/>
            <a:ext cx="1333500" cy="1227600"/>
          </a:xfrm>
          <a:prstGeom prst="ellipse">
            <a:avLst/>
          </a:prstGeom>
          <a:noFill/>
          <a:ln cap="flat" cmpd="sng" w="7620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pic>
        <p:nvPicPr>
          <p:cNvPr id="205" name="Google Shape;205;p39"/>
          <p:cNvPicPr preferRelativeResize="0"/>
          <p:nvPr/>
        </p:nvPicPr>
        <p:blipFill>
          <a:blip r:embed="rId3">
            <a:alphaModFix/>
          </a:blip>
          <a:stretch>
            <a:fillRect/>
          </a:stretch>
        </p:blipFill>
        <p:spPr>
          <a:xfrm>
            <a:off x="5435825" y="1367050"/>
            <a:ext cx="3423000" cy="3423000"/>
          </a:xfrm>
          <a:prstGeom prst="rect">
            <a:avLst/>
          </a:prstGeom>
          <a:noFill/>
          <a:ln>
            <a:noFill/>
          </a:ln>
        </p:spPr>
      </p:pic>
      <p:sp>
        <p:nvSpPr>
          <p:cNvPr id="206" name="Google Shape;206;p39"/>
          <p:cNvSpPr txBox="1"/>
          <p:nvPr>
            <p:ph idx="1" type="body"/>
          </p:nvPr>
        </p:nvSpPr>
        <p:spPr>
          <a:xfrm>
            <a:off x="458075" y="1605025"/>
            <a:ext cx="4632600" cy="3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Ask Questions</a:t>
            </a:r>
            <a:r>
              <a:rPr lang="en" sz="1800">
                <a:solidFill>
                  <a:schemeClr val="dk1"/>
                </a:solidFill>
              </a:rPr>
              <a:t> - formulate statistical questions that can be answered with data</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Consider Data</a:t>
            </a:r>
            <a:r>
              <a:rPr lang="en" sz="1800">
                <a:solidFill>
                  <a:schemeClr val="dk1"/>
                </a:solidFill>
              </a:rPr>
              <a:t> - collect and record data, or find an existing dataset</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Analyze Data</a:t>
            </a:r>
            <a:r>
              <a:rPr lang="en" sz="1800">
                <a:solidFill>
                  <a:schemeClr val="dk1"/>
                </a:solidFill>
              </a:rPr>
              <a:t> - perform statistical analysis, run calculations and/or create data displays to identify patterns and relationships</a:t>
            </a:r>
            <a:endParaRPr sz="1800">
              <a:solidFill>
                <a:schemeClr val="dk1"/>
              </a:solidFill>
            </a:endParaRPr>
          </a:p>
          <a:p>
            <a:pPr indent="0" lvl="0" marL="0" rtl="0" algn="l">
              <a:spcBef>
                <a:spcPts val="1500"/>
              </a:spcBef>
              <a:spcAft>
                <a:spcPts val="1500"/>
              </a:spcAft>
              <a:buClr>
                <a:schemeClr val="dk1"/>
              </a:buClr>
              <a:buSzPts val="1100"/>
              <a:buFont typeface="Arial"/>
              <a:buNone/>
            </a:pPr>
            <a:r>
              <a:t/>
            </a:r>
            <a:endParaRPr b="1" sz="1800"/>
          </a:p>
        </p:txBody>
      </p:sp>
      <p:sp>
        <p:nvSpPr>
          <p:cNvPr id="207" name="Google Shape;207;p39"/>
          <p:cNvSpPr/>
          <p:nvPr/>
        </p:nvSpPr>
        <p:spPr>
          <a:xfrm>
            <a:off x="6480575" y="3693575"/>
            <a:ext cx="1333500" cy="1227600"/>
          </a:xfrm>
          <a:prstGeom prst="ellipse">
            <a:avLst/>
          </a:prstGeom>
          <a:noFill/>
          <a:ln cap="flat" cmpd="sng" w="7620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sp>
        <p:nvSpPr>
          <p:cNvPr id="213" name="Google Shape;213;p40"/>
          <p:cNvSpPr txBox="1"/>
          <p:nvPr>
            <p:ph idx="1" type="body"/>
          </p:nvPr>
        </p:nvSpPr>
        <p:spPr>
          <a:xfrm>
            <a:off x="458075" y="1605025"/>
            <a:ext cx="4632600" cy="3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Ask Questions</a:t>
            </a:r>
            <a:r>
              <a:rPr lang="en" sz="1800">
                <a:solidFill>
                  <a:schemeClr val="dk1"/>
                </a:solidFill>
              </a:rPr>
              <a:t> - formulate statistical questions that can be answered with data</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Consider Data</a:t>
            </a:r>
            <a:r>
              <a:rPr lang="en" sz="1800">
                <a:solidFill>
                  <a:schemeClr val="dk1"/>
                </a:solidFill>
              </a:rPr>
              <a:t> - collect and record data, or find an existing dataset</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Analyze Data</a:t>
            </a:r>
            <a:r>
              <a:rPr lang="en" sz="1800">
                <a:solidFill>
                  <a:schemeClr val="dk1"/>
                </a:solidFill>
              </a:rPr>
              <a:t> - </a:t>
            </a:r>
            <a:r>
              <a:rPr lang="en" sz="1800">
                <a:solidFill>
                  <a:schemeClr val="dk1"/>
                </a:solidFill>
              </a:rPr>
              <a:t>perform statistical analysis, run calculations and/or create data displays to identify patterns and relationships</a:t>
            </a:r>
            <a:endParaRPr sz="1800">
              <a:solidFill>
                <a:schemeClr val="dk1"/>
              </a:solidFill>
            </a:endParaRPr>
          </a:p>
          <a:p>
            <a:pPr indent="0" lvl="0" marL="0" rtl="0" algn="l">
              <a:spcBef>
                <a:spcPts val="1500"/>
              </a:spcBef>
              <a:spcAft>
                <a:spcPts val="1500"/>
              </a:spcAft>
              <a:buClr>
                <a:schemeClr val="dk1"/>
              </a:buClr>
              <a:buSzPts val="1100"/>
              <a:buFont typeface="Arial"/>
              <a:buNone/>
            </a:pPr>
            <a:r>
              <a:rPr b="1" lang="en" sz="1800">
                <a:solidFill>
                  <a:schemeClr val="dk1"/>
                </a:solidFill>
              </a:rPr>
              <a:t>Interpret Data</a:t>
            </a:r>
            <a:r>
              <a:rPr lang="en" sz="1800">
                <a:solidFill>
                  <a:schemeClr val="dk1"/>
                </a:solidFill>
              </a:rPr>
              <a:t> - answer questions and summarize the results. </a:t>
            </a:r>
            <a:endParaRPr b="1" sz="1800"/>
          </a:p>
        </p:txBody>
      </p:sp>
      <p:pic>
        <p:nvPicPr>
          <p:cNvPr id="214" name="Google Shape;214;p40"/>
          <p:cNvPicPr preferRelativeResize="0"/>
          <p:nvPr/>
        </p:nvPicPr>
        <p:blipFill>
          <a:blip r:embed="rId3">
            <a:alphaModFix/>
          </a:blip>
          <a:stretch>
            <a:fillRect/>
          </a:stretch>
        </p:blipFill>
        <p:spPr>
          <a:xfrm>
            <a:off x="5435825" y="1367050"/>
            <a:ext cx="3423000" cy="3423000"/>
          </a:xfrm>
          <a:prstGeom prst="rect">
            <a:avLst/>
          </a:prstGeom>
          <a:noFill/>
          <a:ln>
            <a:noFill/>
          </a:ln>
        </p:spPr>
      </p:pic>
      <p:sp>
        <p:nvSpPr>
          <p:cNvPr id="215" name="Google Shape;215;p40"/>
          <p:cNvSpPr/>
          <p:nvPr/>
        </p:nvSpPr>
        <p:spPr>
          <a:xfrm>
            <a:off x="5410175" y="2626525"/>
            <a:ext cx="1333500" cy="1227600"/>
          </a:xfrm>
          <a:prstGeom prst="ellipse">
            <a:avLst/>
          </a:prstGeom>
          <a:noFill/>
          <a:ln cap="flat" cmpd="sng" w="7620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Consider Data </a:t>
            </a:r>
            <a:endParaRPr/>
          </a:p>
        </p:txBody>
      </p:sp>
      <p:sp>
        <p:nvSpPr>
          <p:cNvPr id="221" name="Google Shape;221;p41"/>
          <p:cNvSpPr txBox="1"/>
          <p:nvPr>
            <p:ph idx="1" type="body"/>
          </p:nvPr>
        </p:nvSpPr>
        <p:spPr>
          <a:xfrm>
            <a:off x="458075" y="1300225"/>
            <a:ext cx="5038200" cy="3423000"/>
          </a:xfrm>
          <a:prstGeom prst="rect">
            <a:avLst/>
          </a:prstGeom>
        </p:spPr>
        <p:txBody>
          <a:bodyPr anchorCtr="0" anchor="ctr" bIns="91425" lIns="91425" spcFirstLastPara="1" rIns="91425" wrap="square" tIns="91425">
            <a:noAutofit/>
          </a:bodyPr>
          <a:lstStyle/>
          <a:p>
            <a:pPr indent="-406400" lvl="0" marL="457200" rtl="0" algn="l">
              <a:spcBef>
                <a:spcPts val="600"/>
              </a:spcBef>
              <a:spcAft>
                <a:spcPts val="0"/>
              </a:spcAft>
              <a:buSzPts val="2800"/>
              <a:buChar char="●"/>
            </a:pPr>
            <a:r>
              <a:rPr lang="en" sz="2800"/>
              <a:t>age</a:t>
            </a:r>
            <a:endParaRPr sz="2800"/>
          </a:p>
          <a:p>
            <a:pPr indent="-406400" lvl="0" marL="457200" rtl="0" algn="l">
              <a:spcBef>
                <a:spcPts val="0"/>
              </a:spcBef>
              <a:spcAft>
                <a:spcPts val="0"/>
              </a:spcAft>
              <a:buSzPts val="2800"/>
              <a:buChar char="●"/>
            </a:pPr>
            <a:r>
              <a:rPr lang="en" sz="2800"/>
              <a:t>height</a:t>
            </a:r>
            <a:endParaRPr sz="2800"/>
          </a:p>
          <a:p>
            <a:pPr indent="-406400" lvl="0" marL="457200" rtl="0" algn="l">
              <a:spcBef>
                <a:spcPts val="0"/>
              </a:spcBef>
              <a:spcAft>
                <a:spcPts val="0"/>
              </a:spcAft>
              <a:buSzPts val="2800"/>
              <a:buChar char="●"/>
            </a:pPr>
            <a:r>
              <a:rPr lang="en" sz="2800"/>
              <a:t>shirt_color</a:t>
            </a:r>
            <a:endParaRPr sz="2800"/>
          </a:p>
          <a:p>
            <a:pPr indent="-406400" lvl="0" marL="457200" rtl="0" algn="l">
              <a:spcBef>
                <a:spcPts val="0"/>
              </a:spcBef>
              <a:spcAft>
                <a:spcPts val="0"/>
              </a:spcAft>
              <a:buSzPts val="2800"/>
              <a:buChar char="●"/>
            </a:pPr>
            <a:r>
              <a:rPr lang="en" sz="2800"/>
              <a:t>footwear</a:t>
            </a:r>
            <a:endParaRPr sz="2800"/>
          </a:p>
          <a:p>
            <a:pPr indent="-406400" lvl="0" marL="457200" rtl="0" algn="l">
              <a:spcBef>
                <a:spcPts val="0"/>
              </a:spcBef>
              <a:spcAft>
                <a:spcPts val="0"/>
              </a:spcAft>
              <a:buSzPts val="2800"/>
              <a:buChar char="●"/>
            </a:pPr>
            <a:r>
              <a:rPr lang="en" sz="2800"/>
              <a:t>has_bag</a:t>
            </a:r>
            <a:endParaRPr sz="2800"/>
          </a:p>
        </p:txBody>
      </p:sp>
      <p:pic>
        <p:nvPicPr>
          <p:cNvPr id="222" name="Google Shape;222;p41"/>
          <p:cNvPicPr preferRelativeResize="0"/>
          <p:nvPr/>
        </p:nvPicPr>
        <p:blipFill>
          <a:blip r:embed="rId3">
            <a:alphaModFix/>
          </a:blip>
          <a:stretch>
            <a:fillRect/>
          </a:stretch>
        </p:blipFill>
        <p:spPr>
          <a:xfrm>
            <a:off x="5590925" y="1339375"/>
            <a:ext cx="3363199" cy="35362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2"/>
          <p:cNvPicPr preferRelativeResize="0"/>
          <p:nvPr/>
        </p:nvPicPr>
        <p:blipFill>
          <a:blip r:embed="rId3">
            <a:alphaModFix/>
          </a:blip>
          <a:stretch>
            <a:fillRect/>
          </a:stretch>
        </p:blipFill>
        <p:spPr>
          <a:xfrm>
            <a:off x="575975" y="1962700"/>
            <a:ext cx="7704050" cy="1511250"/>
          </a:xfrm>
          <a:prstGeom prst="rect">
            <a:avLst/>
          </a:prstGeom>
          <a:noFill/>
          <a:ln>
            <a:noFill/>
          </a:ln>
        </p:spPr>
      </p:pic>
      <p:sp>
        <p:nvSpPr>
          <p:cNvPr id="228" name="Google Shape;228;p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Structuring Data </a:t>
            </a:r>
            <a:endParaRPr/>
          </a:p>
        </p:txBody>
      </p:sp>
      <p:sp>
        <p:nvSpPr>
          <p:cNvPr id="229" name="Google Shape;229;p42"/>
          <p:cNvSpPr/>
          <p:nvPr/>
        </p:nvSpPr>
        <p:spPr>
          <a:xfrm>
            <a:off x="514350" y="1846725"/>
            <a:ext cx="8229600" cy="1779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2"/>
          <p:cNvSpPr txBox="1"/>
          <p:nvPr/>
        </p:nvSpPr>
        <p:spPr>
          <a:xfrm>
            <a:off x="3166775" y="4306425"/>
            <a:ext cx="2662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9900"/>
                </a:solidFill>
                <a:latin typeface="Proxima Nova"/>
                <a:ea typeface="Proxima Nova"/>
                <a:cs typeface="Proxima Nova"/>
                <a:sym typeface="Proxima Nova"/>
              </a:rPr>
              <a:t>Data Table</a:t>
            </a:r>
            <a:endParaRPr b="1" sz="2500">
              <a:solidFill>
                <a:srgbClr val="FF9900"/>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3"/>
          <p:cNvPicPr preferRelativeResize="0"/>
          <p:nvPr/>
        </p:nvPicPr>
        <p:blipFill>
          <a:blip r:embed="rId3">
            <a:alphaModFix/>
          </a:blip>
          <a:stretch>
            <a:fillRect/>
          </a:stretch>
        </p:blipFill>
        <p:spPr>
          <a:xfrm>
            <a:off x="575975" y="1962700"/>
            <a:ext cx="7704050" cy="1511250"/>
          </a:xfrm>
          <a:prstGeom prst="rect">
            <a:avLst/>
          </a:prstGeom>
          <a:noFill/>
          <a:ln>
            <a:noFill/>
          </a:ln>
        </p:spPr>
      </p:pic>
      <p:sp>
        <p:nvSpPr>
          <p:cNvPr id="236" name="Google Shape;236;p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Structuring Data </a:t>
            </a:r>
            <a:endParaRPr/>
          </a:p>
        </p:txBody>
      </p:sp>
      <p:cxnSp>
        <p:nvCxnSpPr>
          <p:cNvPr id="237" name="Google Shape;237;p43"/>
          <p:cNvCxnSpPr/>
          <p:nvPr/>
        </p:nvCxnSpPr>
        <p:spPr>
          <a:xfrm>
            <a:off x="154500" y="2959950"/>
            <a:ext cx="302700" cy="0"/>
          </a:xfrm>
          <a:prstGeom prst="straightConnector1">
            <a:avLst/>
          </a:prstGeom>
          <a:noFill/>
          <a:ln cap="flat" cmpd="sng" w="19050">
            <a:solidFill>
              <a:srgbClr val="FF9900"/>
            </a:solidFill>
            <a:prstDash val="solid"/>
            <a:round/>
            <a:headEnd len="med" w="med" type="none"/>
            <a:tailEnd len="med" w="med" type="triangle"/>
          </a:ln>
        </p:spPr>
      </p:cxnSp>
      <p:sp>
        <p:nvSpPr>
          <p:cNvPr id="238" name="Google Shape;238;p43"/>
          <p:cNvSpPr/>
          <p:nvPr/>
        </p:nvSpPr>
        <p:spPr>
          <a:xfrm>
            <a:off x="534525" y="2833950"/>
            <a:ext cx="8229600" cy="2520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txBox="1"/>
          <p:nvPr/>
        </p:nvSpPr>
        <p:spPr>
          <a:xfrm>
            <a:off x="3166775" y="4306425"/>
            <a:ext cx="2662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9900"/>
                </a:solidFill>
                <a:latin typeface="Proxima Nova"/>
                <a:ea typeface="Proxima Nova"/>
                <a:cs typeface="Proxima Nova"/>
                <a:sym typeface="Proxima Nova"/>
              </a:rPr>
              <a:t>Rows</a:t>
            </a:r>
            <a:endParaRPr b="1" sz="2500">
              <a:solidFill>
                <a:srgbClr val="FF99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